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5"/>
  </p:notesMasterIdLst>
  <p:sldIdLst>
    <p:sldId id="256" r:id="rId2"/>
    <p:sldId id="257" r:id="rId3"/>
    <p:sldId id="258" r:id="rId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kiosk/>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A5002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718" autoAdjust="0"/>
  </p:normalViewPr>
  <p:slideViewPr>
    <p:cSldViewPr snapToGrid="0">
      <p:cViewPr varScale="1">
        <p:scale>
          <a:sx n="104" d="100"/>
          <a:sy n="104" d="100"/>
        </p:scale>
        <p:origin x="186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B3315C-473F-4599-A392-7AF115565BAB}" type="datetimeFigureOut">
              <a:rPr kumimoji="1" lang="ja-JP" altLang="en-US" smtClean="0"/>
              <a:t>2026/4/28</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68F162-D51E-4D1E-BF7C-946ABDE74EEF}" type="slidenum">
              <a:rPr kumimoji="1" lang="ja-JP" altLang="en-US" smtClean="0"/>
              <a:t>‹#›</a:t>
            </a:fld>
            <a:endParaRPr kumimoji="1" lang="ja-JP" altLang="en-US"/>
          </a:p>
        </p:txBody>
      </p:sp>
    </p:spTree>
    <p:extLst>
      <p:ext uri="{BB962C8B-B14F-4D97-AF65-F5344CB8AC3E}">
        <p14:creationId xmlns:p14="http://schemas.microsoft.com/office/powerpoint/2010/main" val="147754361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C2E1408-477C-4FEA-85A6-B001C8F06EFC}" type="datetimeFigureOut">
              <a:rPr kumimoji="1" lang="ja-JP" altLang="en-US" smtClean="0"/>
              <a:t>2026/4/28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5AFD784-88B3-480A-8BE2-566881C74DE9}" type="slidenum">
              <a:rPr kumimoji="1" lang="ja-JP" altLang="en-US" smtClean="0"/>
              <a:t>‹#›</a:t>
            </a:fld>
            <a:endParaRPr kumimoji="1" lang="ja-JP" altLang="en-US"/>
          </a:p>
        </p:txBody>
      </p:sp>
    </p:spTree>
    <p:extLst>
      <p:ext uri="{BB962C8B-B14F-4D97-AF65-F5344CB8AC3E}">
        <p14:creationId xmlns:p14="http://schemas.microsoft.com/office/powerpoint/2010/main" val="23157442"/>
      </p:ext>
    </p:extLst>
  </p:cSld>
  <p:clrMapOvr>
    <a:masterClrMapping/>
  </p:clrMapOvr>
  <mc:AlternateContent xmlns:mc="http://schemas.openxmlformats.org/markup-compatibility/2006" xmlns:p14="http://schemas.microsoft.com/office/powerpoint/2010/main">
    <mc:Choice Requires="p14">
      <p:transition p14:dur="10" advTm="3000"/>
    </mc:Choice>
    <mc:Fallback xmlns="">
      <p:transition advTm="300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C2E1408-477C-4FEA-85A6-B001C8F06EFC}" type="datetimeFigureOut">
              <a:rPr kumimoji="1" lang="ja-JP" altLang="en-US" smtClean="0"/>
              <a:t>2026/4/28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5AFD784-88B3-480A-8BE2-566881C74DE9}" type="slidenum">
              <a:rPr kumimoji="1" lang="ja-JP" altLang="en-US" smtClean="0"/>
              <a:t>‹#›</a:t>
            </a:fld>
            <a:endParaRPr kumimoji="1" lang="ja-JP" altLang="en-US"/>
          </a:p>
        </p:txBody>
      </p:sp>
    </p:spTree>
    <p:extLst>
      <p:ext uri="{BB962C8B-B14F-4D97-AF65-F5344CB8AC3E}">
        <p14:creationId xmlns:p14="http://schemas.microsoft.com/office/powerpoint/2010/main" val="256680259"/>
      </p:ext>
    </p:extLst>
  </p:cSld>
  <p:clrMapOvr>
    <a:masterClrMapping/>
  </p:clrMapOvr>
  <mc:AlternateContent xmlns:mc="http://schemas.openxmlformats.org/markup-compatibility/2006" xmlns:p14="http://schemas.microsoft.com/office/powerpoint/2010/main">
    <mc:Choice Requires="p14">
      <p:transition p14:dur="10" advTm="3000"/>
    </mc:Choice>
    <mc:Fallback xmlns="">
      <p:transition advTm="300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C2E1408-477C-4FEA-85A6-B001C8F06EFC}" type="datetimeFigureOut">
              <a:rPr kumimoji="1" lang="ja-JP" altLang="en-US" smtClean="0"/>
              <a:t>2026/4/28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5AFD784-88B3-480A-8BE2-566881C74DE9}" type="slidenum">
              <a:rPr kumimoji="1" lang="ja-JP" altLang="en-US" smtClean="0"/>
              <a:t>‹#›</a:t>
            </a:fld>
            <a:endParaRPr kumimoji="1" lang="ja-JP" altLang="en-US"/>
          </a:p>
        </p:txBody>
      </p:sp>
    </p:spTree>
    <p:extLst>
      <p:ext uri="{BB962C8B-B14F-4D97-AF65-F5344CB8AC3E}">
        <p14:creationId xmlns:p14="http://schemas.microsoft.com/office/powerpoint/2010/main" val="1091425231"/>
      </p:ext>
    </p:extLst>
  </p:cSld>
  <p:clrMapOvr>
    <a:masterClrMapping/>
  </p:clrMapOvr>
  <mc:AlternateContent xmlns:mc="http://schemas.openxmlformats.org/markup-compatibility/2006" xmlns:p14="http://schemas.microsoft.com/office/powerpoint/2010/main">
    <mc:Choice Requires="p14">
      <p:transition p14:dur="10" advTm="3000"/>
    </mc:Choice>
    <mc:Fallback xmlns="">
      <p:transition advTm="300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C2E1408-477C-4FEA-85A6-B001C8F06EFC}" type="datetimeFigureOut">
              <a:rPr kumimoji="1" lang="ja-JP" altLang="en-US" smtClean="0"/>
              <a:t>2026/4/28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5AFD784-88B3-480A-8BE2-566881C74DE9}" type="slidenum">
              <a:rPr kumimoji="1" lang="ja-JP" altLang="en-US" smtClean="0"/>
              <a:t>‹#›</a:t>
            </a:fld>
            <a:endParaRPr kumimoji="1" lang="ja-JP" altLang="en-US"/>
          </a:p>
        </p:txBody>
      </p:sp>
    </p:spTree>
    <p:extLst>
      <p:ext uri="{BB962C8B-B14F-4D97-AF65-F5344CB8AC3E}">
        <p14:creationId xmlns:p14="http://schemas.microsoft.com/office/powerpoint/2010/main" val="627114504"/>
      </p:ext>
    </p:extLst>
  </p:cSld>
  <p:clrMapOvr>
    <a:masterClrMapping/>
  </p:clrMapOvr>
  <mc:AlternateContent xmlns:mc="http://schemas.openxmlformats.org/markup-compatibility/2006" xmlns:p14="http://schemas.microsoft.com/office/powerpoint/2010/main">
    <mc:Choice Requires="p14">
      <p:transition p14:dur="10" advTm="3000"/>
    </mc:Choice>
    <mc:Fallback xmlns="">
      <p:transition advTm="300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C2E1408-477C-4FEA-85A6-B001C8F06EFC}" type="datetimeFigureOut">
              <a:rPr kumimoji="1" lang="ja-JP" altLang="en-US" smtClean="0"/>
              <a:t>2026/4/28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5AFD784-88B3-480A-8BE2-566881C74DE9}" type="slidenum">
              <a:rPr kumimoji="1" lang="ja-JP" altLang="en-US" smtClean="0"/>
              <a:t>‹#›</a:t>
            </a:fld>
            <a:endParaRPr kumimoji="1" lang="ja-JP" altLang="en-US"/>
          </a:p>
        </p:txBody>
      </p:sp>
    </p:spTree>
    <p:extLst>
      <p:ext uri="{BB962C8B-B14F-4D97-AF65-F5344CB8AC3E}">
        <p14:creationId xmlns:p14="http://schemas.microsoft.com/office/powerpoint/2010/main" val="4085282869"/>
      </p:ext>
    </p:extLst>
  </p:cSld>
  <p:clrMapOvr>
    <a:masterClrMapping/>
  </p:clrMapOvr>
  <mc:AlternateContent xmlns:mc="http://schemas.openxmlformats.org/markup-compatibility/2006" xmlns:p14="http://schemas.microsoft.com/office/powerpoint/2010/main">
    <mc:Choice Requires="p14">
      <p:transition p14:dur="10" advTm="3000"/>
    </mc:Choice>
    <mc:Fallback xmlns="">
      <p:transition advTm="300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C2E1408-477C-4FEA-85A6-B001C8F06EFC}" type="datetimeFigureOut">
              <a:rPr kumimoji="1" lang="ja-JP" altLang="en-US" smtClean="0"/>
              <a:t>2026/4/28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5AFD784-88B3-480A-8BE2-566881C74DE9}" type="slidenum">
              <a:rPr kumimoji="1" lang="ja-JP" altLang="en-US" smtClean="0"/>
              <a:t>‹#›</a:t>
            </a:fld>
            <a:endParaRPr kumimoji="1" lang="ja-JP" altLang="en-US"/>
          </a:p>
        </p:txBody>
      </p:sp>
    </p:spTree>
    <p:extLst>
      <p:ext uri="{BB962C8B-B14F-4D97-AF65-F5344CB8AC3E}">
        <p14:creationId xmlns:p14="http://schemas.microsoft.com/office/powerpoint/2010/main" val="1198469331"/>
      </p:ext>
    </p:extLst>
  </p:cSld>
  <p:clrMapOvr>
    <a:masterClrMapping/>
  </p:clrMapOvr>
  <mc:AlternateContent xmlns:mc="http://schemas.openxmlformats.org/markup-compatibility/2006" xmlns:p14="http://schemas.microsoft.com/office/powerpoint/2010/main">
    <mc:Choice Requires="p14">
      <p:transition p14:dur="10" advTm="3000"/>
    </mc:Choice>
    <mc:Fallback xmlns="">
      <p:transition advTm="300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C2E1408-477C-4FEA-85A6-B001C8F06EFC}" type="datetimeFigureOut">
              <a:rPr kumimoji="1" lang="ja-JP" altLang="en-US" smtClean="0"/>
              <a:t>2026/4/28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5AFD784-88B3-480A-8BE2-566881C74DE9}" type="slidenum">
              <a:rPr kumimoji="1" lang="ja-JP" altLang="en-US" smtClean="0"/>
              <a:t>‹#›</a:t>
            </a:fld>
            <a:endParaRPr kumimoji="1" lang="ja-JP" altLang="en-US"/>
          </a:p>
        </p:txBody>
      </p:sp>
    </p:spTree>
    <p:extLst>
      <p:ext uri="{BB962C8B-B14F-4D97-AF65-F5344CB8AC3E}">
        <p14:creationId xmlns:p14="http://schemas.microsoft.com/office/powerpoint/2010/main" val="3747170597"/>
      </p:ext>
    </p:extLst>
  </p:cSld>
  <p:clrMapOvr>
    <a:masterClrMapping/>
  </p:clrMapOvr>
  <mc:AlternateContent xmlns:mc="http://schemas.openxmlformats.org/markup-compatibility/2006" xmlns:p14="http://schemas.microsoft.com/office/powerpoint/2010/main">
    <mc:Choice Requires="p14">
      <p:transition p14:dur="10" advTm="3000"/>
    </mc:Choice>
    <mc:Fallback xmlns="">
      <p:transition advTm="300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C2E1408-477C-4FEA-85A6-B001C8F06EFC}" type="datetimeFigureOut">
              <a:rPr kumimoji="1" lang="ja-JP" altLang="en-US" smtClean="0"/>
              <a:t>2026/4/28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5AFD784-88B3-480A-8BE2-566881C74DE9}" type="slidenum">
              <a:rPr kumimoji="1" lang="ja-JP" altLang="en-US" smtClean="0"/>
              <a:t>‹#›</a:t>
            </a:fld>
            <a:endParaRPr kumimoji="1" lang="ja-JP" altLang="en-US"/>
          </a:p>
        </p:txBody>
      </p:sp>
    </p:spTree>
    <p:extLst>
      <p:ext uri="{BB962C8B-B14F-4D97-AF65-F5344CB8AC3E}">
        <p14:creationId xmlns:p14="http://schemas.microsoft.com/office/powerpoint/2010/main" val="3704183077"/>
      </p:ext>
    </p:extLst>
  </p:cSld>
  <p:clrMapOvr>
    <a:masterClrMapping/>
  </p:clrMapOvr>
  <mc:AlternateContent xmlns:mc="http://schemas.openxmlformats.org/markup-compatibility/2006" xmlns:p14="http://schemas.microsoft.com/office/powerpoint/2010/main">
    <mc:Choice Requires="p14">
      <p:transition p14:dur="10" advTm="3000"/>
    </mc:Choice>
    <mc:Fallback xmlns="">
      <p:transition advTm="300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2E1408-477C-4FEA-85A6-B001C8F06EFC}" type="datetimeFigureOut">
              <a:rPr kumimoji="1" lang="ja-JP" altLang="en-US" smtClean="0"/>
              <a:t>2026/4/28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5AFD784-88B3-480A-8BE2-566881C74DE9}" type="slidenum">
              <a:rPr kumimoji="1" lang="ja-JP" altLang="en-US" smtClean="0"/>
              <a:t>‹#›</a:t>
            </a:fld>
            <a:endParaRPr kumimoji="1" lang="ja-JP" altLang="en-US"/>
          </a:p>
        </p:txBody>
      </p:sp>
    </p:spTree>
    <p:extLst>
      <p:ext uri="{BB962C8B-B14F-4D97-AF65-F5344CB8AC3E}">
        <p14:creationId xmlns:p14="http://schemas.microsoft.com/office/powerpoint/2010/main" val="233294556"/>
      </p:ext>
    </p:extLst>
  </p:cSld>
  <p:clrMapOvr>
    <a:masterClrMapping/>
  </p:clrMapOvr>
  <mc:AlternateContent xmlns:mc="http://schemas.openxmlformats.org/markup-compatibility/2006" xmlns:p14="http://schemas.microsoft.com/office/powerpoint/2010/main">
    <mc:Choice Requires="p14">
      <p:transition p14:dur="10" advTm="3000"/>
    </mc:Choice>
    <mc:Fallback xmlns="">
      <p:transition advTm="300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C2E1408-477C-4FEA-85A6-B001C8F06EFC}" type="datetimeFigureOut">
              <a:rPr kumimoji="1" lang="ja-JP" altLang="en-US" smtClean="0"/>
              <a:t>2026/4/28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5AFD784-88B3-480A-8BE2-566881C74DE9}" type="slidenum">
              <a:rPr kumimoji="1" lang="ja-JP" altLang="en-US" smtClean="0"/>
              <a:t>‹#›</a:t>
            </a:fld>
            <a:endParaRPr kumimoji="1" lang="ja-JP" altLang="en-US"/>
          </a:p>
        </p:txBody>
      </p:sp>
    </p:spTree>
    <p:extLst>
      <p:ext uri="{BB962C8B-B14F-4D97-AF65-F5344CB8AC3E}">
        <p14:creationId xmlns:p14="http://schemas.microsoft.com/office/powerpoint/2010/main" val="3608527179"/>
      </p:ext>
    </p:extLst>
  </p:cSld>
  <p:clrMapOvr>
    <a:masterClrMapping/>
  </p:clrMapOvr>
  <mc:AlternateContent xmlns:mc="http://schemas.openxmlformats.org/markup-compatibility/2006" xmlns:p14="http://schemas.microsoft.com/office/powerpoint/2010/main">
    <mc:Choice Requires="p14">
      <p:transition p14:dur="10" advTm="3000"/>
    </mc:Choice>
    <mc:Fallback xmlns="">
      <p:transition advTm="300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C2E1408-477C-4FEA-85A6-B001C8F06EFC}" type="datetimeFigureOut">
              <a:rPr kumimoji="1" lang="ja-JP" altLang="en-US" smtClean="0"/>
              <a:t>2026/4/28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5AFD784-88B3-480A-8BE2-566881C74DE9}" type="slidenum">
              <a:rPr kumimoji="1" lang="ja-JP" altLang="en-US" smtClean="0"/>
              <a:t>‹#›</a:t>
            </a:fld>
            <a:endParaRPr kumimoji="1" lang="ja-JP" altLang="en-US"/>
          </a:p>
        </p:txBody>
      </p:sp>
    </p:spTree>
    <p:extLst>
      <p:ext uri="{BB962C8B-B14F-4D97-AF65-F5344CB8AC3E}">
        <p14:creationId xmlns:p14="http://schemas.microsoft.com/office/powerpoint/2010/main" val="3481552884"/>
      </p:ext>
    </p:extLst>
  </p:cSld>
  <p:clrMapOvr>
    <a:masterClrMapping/>
  </p:clrMapOvr>
  <mc:AlternateContent xmlns:mc="http://schemas.openxmlformats.org/markup-compatibility/2006" xmlns:p14="http://schemas.microsoft.com/office/powerpoint/2010/main">
    <mc:Choice Requires="p14">
      <p:transition p14:dur="10" advTm="3000"/>
    </mc:Choice>
    <mc:Fallback xmlns="">
      <p:transition advTm="300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2E1408-477C-4FEA-85A6-B001C8F06EFC}" type="datetimeFigureOut">
              <a:rPr kumimoji="1" lang="ja-JP" altLang="en-US" smtClean="0"/>
              <a:t>2026/4/28</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AFD784-88B3-480A-8BE2-566881C74DE9}" type="slidenum">
              <a:rPr kumimoji="1" lang="ja-JP" altLang="en-US" smtClean="0"/>
              <a:t>‹#›</a:t>
            </a:fld>
            <a:endParaRPr kumimoji="1" lang="ja-JP" altLang="en-US"/>
          </a:p>
        </p:txBody>
      </p:sp>
    </p:spTree>
    <p:extLst>
      <p:ext uri="{BB962C8B-B14F-4D97-AF65-F5344CB8AC3E}">
        <p14:creationId xmlns:p14="http://schemas.microsoft.com/office/powerpoint/2010/main" val="3662327482"/>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mc:AlternateContent xmlns:mc="http://schemas.openxmlformats.org/markup-compatibility/2006" xmlns:p14="http://schemas.microsoft.com/office/powerpoint/2010/main">
    <mc:Choice Requires="p14">
      <p:transition p14:dur="10" advTm="3000"/>
    </mc:Choice>
    <mc:Fallback xmlns="">
      <p:transition advTm="3000"/>
    </mc:Fallback>
  </mc:AlternateConten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6863B871-62DC-4CBE-B8A3-B03708C5EC5F}"/>
              </a:ext>
            </a:extLst>
          </p:cNvPr>
          <p:cNvSpPr/>
          <p:nvPr/>
        </p:nvSpPr>
        <p:spPr>
          <a:xfrm>
            <a:off x="0" y="2201270"/>
            <a:ext cx="9144000" cy="2221390"/>
          </a:xfrm>
          <a:prstGeom prst="rect">
            <a:avLst/>
          </a:prstGeom>
          <a:no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108000">
              <a:spcBef>
                <a:spcPct val="0"/>
              </a:spcBef>
            </a:pPr>
            <a:r>
              <a:rPr lang="ja-JP" altLang="en-US" sz="3200" dirty="0">
                <a:solidFill>
                  <a:schemeClr val="bg1"/>
                </a:solidFill>
                <a:latin typeface="HGS創英角ｺﾞｼｯｸUB" panose="020B0900000000000000" pitchFamily="50" charset="-128"/>
                <a:ea typeface="HGS創英角ｺﾞｼｯｸUB" panose="020B0900000000000000" pitchFamily="50" charset="-128"/>
              </a:rPr>
              <a:t>● 各種奨学金における受給権利を剥奪します。</a:t>
            </a:r>
            <a:endParaRPr lang="en-US" altLang="ja-JP" sz="3200" dirty="0">
              <a:solidFill>
                <a:schemeClr val="bg1"/>
              </a:solidFill>
              <a:latin typeface="HGS創英角ｺﾞｼｯｸUB" panose="020B0900000000000000" pitchFamily="50" charset="-128"/>
              <a:ea typeface="HGS創英角ｺﾞｼｯｸUB" panose="020B0900000000000000" pitchFamily="50" charset="-128"/>
            </a:endParaRPr>
          </a:p>
          <a:p>
            <a:pPr lvl="1">
              <a:spcBef>
                <a:spcPct val="0"/>
              </a:spcBef>
              <a:spcAft>
                <a:spcPts val="1200"/>
              </a:spcAft>
            </a:pPr>
            <a:r>
              <a:rPr lang="en-US" altLang="ja-JP" sz="2800" dirty="0">
                <a:solidFill>
                  <a:schemeClr val="bg1"/>
                </a:solidFill>
                <a:latin typeface="HGP創英角ｺﾞｼｯｸUB" panose="020B0900000000000000" pitchFamily="50" charset="-128"/>
                <a:ea typeface="HGP創英角ｺﾞｼｯｸUB" panose="020B0900000000000000" pitchFamily="50" charset="-128"/>
              </a:rPr>
              <a:t> </a:t>
            </a:r>
            <a:r>
              <a:rPr lang="ja-JP" altLang="en-US" sz="2800" dirty="0">
                <a:solidFill>
                  <a:schemeClr val="bg1"/>
                </a:solidFill>
                <a:latin typeface="HGP創英角ｺﾞｼｯｸUB" panose="020B0900000000000000" pitchFamily="50" charset="-128"/>
                <a:ea typeface="HGP創英角ｺﾞｼｯｸUB" panose="020B0900000000000000" pitchFamily="50" charset="-128"/>
              </a:rPr>
              <a:t>　</a:t>
            </a:r>
            <a:r>
              <a:rPr lang="en-US" altLang="ja-JP" sz="2600" dirty="0">
                <a:solidFill>
                  <a:schemeClr val="bg1"/>
                </a:solidFill>
                <a:latin typeface="HGP創英角ｺﾞｼｯｸUB" panose="020B0900000000000000" pitchFamily="50" charset="-128"/>
                <a:ea typeface="HGP創英角ｺﾞｼｯｸUB" panose="020B0900000000000000" pitchFamily="50" charset="-128"/>
              </a:rPr>
              <a:t>Revocation of student scholarships.</a:t>
            </a:r>
            <a:endParaRPr lang="ja-JP" altLang="en-US" sz="2600" dirty="0">
              <a:solidFill>
                <a:schemeClr val="bg1"/>
              </a:solidFill>
              <a:latin typeface="HGP創英角ｺﾞｼｯｸUB" panose="020B0900000000000000" pitchFamily="50" charset="-128"/>
              <a:ea typeface="HGP創英角ｺﾞｼｯｸUB" panose="020B0900000000000000" pitchFamily="50" charset="-128"/>
            </a:endParaRPr>
          </a:p>
          <a:p>
            <a:pPr marL="108000">
              <a:spcBef>
                <a:spcPct val="0"/>
              </a:spcBef>
            </a:pPr>
            <a:r>
              <a:rPr lang="ja-JP" altLang="en-US" sz="3200" dirty="0">
                <a:solidFill>
                  <a:schemeClr val="bg1"/>
                </a:solidFill>
                <a:latin typeface="HGS創英角ｺﾞｼｯｸUB" panose="020B0900000000000000" pitchFamily="50" charset="-128"/>
                <a:ea typeface="HGS創英角ｺﾞｼｯｸUB" panose="020B0900000000000000" pitchFamily="50" charset="-128"/>
              </a:rPr>
              <a:t>● 停学、退学処分を含めた措置をとります。</a:t>
            </a:r>
            <a:endParaRPr lang="en-US" altLang="ja-JP" sz="3200" dirty="0">
              <a:solidFill>
                <a:schemeClr val="bg1"/>
              </a:solidFill>
              <a:latin typeface="HGS創英角ｺﾞｼｯｸUB" panose="020B0900000000000000" pitchFamily="50" charset="-128"/>
              <a:ea typeface="HGS創英角ｺﾞｼｯｸUB" panose="020B0900000000000000" pitchFamily="50" charset="-128"/>
            </a:endParaRPr>
          </a:p>
          <a:p>
            <a:pPr lvl="1">
              <a:spcBef>
                <a:spcPct val="0"/>
              </a:spcBef>
            </a:pPr>
            <a:r>
              <a:rPr lang="ja-JP" altLang="en-US" sz="2400" dirty="0">
                <a:solidFill>
                  <a:schemeClr val="bg1"/>
                </a:solidFill>
                <a:latin typeface="HGP創英角ｺﾞｼｯｸUB" panose="020B0900000000000000" pitchFamily="50" charset="-128"/>
                <a:ea typeface="HGP創英角ｺﾞｼｯｸUB" panose="020B0900000000000000" pitchFamily="50" charset="-128"/>
              </a:rPr>
              <a:t> 　</a:t>
            </a:r>
            <a:r>
              <a:rPr lang="en-US" altLang="ja-JP" sz="2600" dirty="0">
                <a:solidFill>
                  <a:schemeClr val="bg1"/>
                </a:solidFill>
                <a:latin typeface="HGP創英角ｺﾞｼｯｸUB" panose="020B0900000000000000" pitchFamily="50" charset="-128"/>
                <a:ea typeface="HGP創英角ｺﾞｼｯｸUB" panose="020B0900000000000000" pitchFamily="50" charset="-128"/>
              </a:rPr>
              <a:t>Disciplinary measures such as suspension or</a:t>
            </a:r>
            <a:r>
              <a:rPr lang="ja-JP" altLang="en-US" sz="2600" dirty="0">
                <a:solidFill>
                  <a:schemeClr val="bg1"/>
                </a:solidFill>
                <a:latin typeface="HGP創英角ｺﾞｼｯｸUB" panose="020B0900000000000000" pitchFamily="50" charset="-128"/>
                <a:ea typeface="HGP創英角ｺﾞｼｯｸUB" panose="020B0900000000000000" pitchFamily="50" charset="-128"/>
              </a:rPr>
              <a:t> </a:t>
            </a:r>
            <a:r>
              <a:rPr lang="en-US" altLang="ja-JP" sz="2600" dirty="0">
                <a:solidFill>
                  <a:schemeClr val="bg1"/>
                </a:solidFill>
                <a:latin typeface="HGP創英角ｺﾞｼｯｸUB" panose="020B0900000000000000" pitchFamily="50" charset="-128"/>
                <a:ea typeface="HGP創英角ｺﾞｼｯｸUB" panose="020B0900000000000000" pitchFamily="50" charset="-128"/>
              </a:rPr>
              <a:t>expulsion.</a:t>
            </a:r>
          </a:p>
        </p:txBody>
      </p:sp>
      <p:sp>
        <p:nvSpPr>
          <p:cNvPr id="4" name="正方形/長方形 3">
            <a:extLst>
              <a:ext uri="{FF2B5EF4-FFF2-40B4-BE49-F238E27FC236}">
                <a16:creationId xmlns:a16="http://schemas.microsoft.com/office/drawing/2014/main" id="{3E0D3707-AF9A-47CD-9070-D965527608E0}"/>
              </a:ext>
            </a:extLst>
          </p:cNvPr>
          <p:cNvSpPr/>
          <p:nvPr/>
        </p:nvSpPr>
        <p:spPr>
          <a:xfrm>
            <a:off x="0" y="1"/>
            <a:ext cx="9144000" cy="956930"/>
          </a:xfrm>
          <a:prstGeom prst="rect">
            <a:avLst/>
          </a:prstGeom>
          <a:no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tLang="ja-JP" sz="5400" b="1" dirty="0">
                <a:solidFill>
                  <a:schemeClr val="bg1"/>
                </a:solidFill>
                <a:latin typeface="Times New Roman" panose="02020603050405020304" pitchFamily="18" charset="0"/>
                <a:ea typeface="HGP創英角ｺﾞｼｯｸUB" panose="020B0900000000000000" pitchFamily="50" charset="-128"/>
                <a:cs typeface="Times New Roman" panose="02020603050405020304" pitchFamily="18" charset="0"/>
              </a:rPr>
              <a:t>WARNING</a:t>
            </a:r>
            <a:endParaRPr kumimoji="1" lang="ja-JP" altLang="en-US" sz="5400" dirty="0">
              <a:latin typeface="Times New Roman" panose="02020603050405020304" pitchFamily="18" charset="0"/>
              <a:ea typeface="HGP創英角ｺﾞｼｯｸUB" panose="020B0900000000000000" pitchFamily="50" charset="-128"/>
              <a:cs typeface="Times New Roman" panose="02020603050405020304" pitchFamily="18" charset="0"/>
            </a:endParaRPr>
          </a:p>
        </p:txBody>
      </p:sp>
      <p:sp>
        <p:nvSpPr>
          <p:cNvPr id="5" name="テキスト ボックス 4">
            <a:extLst>
              <a:ext uri="{FF2B5EF4-FFF2-40B4-BE49-F238E27FC236}">
                <a16:creationId xmlns:a16="http://schemas.microsoft.com/office/drawing/2014/main" id="{DBACFD9B-1F86-483A-9B13-B178B61BDB31}"/>
              </a:ext>
            </a:extLst>
          </p:cNvPr>
          <p:cNvSpPr txBox="1"/>
          <p:nvPr/>
        </p:nvSpPr>
        <p:spPr>
          <a:xfrm>
            <a:off x="0" y="956931"/>
            <a:ext cx="9144000" cy="769441"/>
          </a:xfrm>
          <a:prstGeom prst="rect">
            <a:avLst/>
          </a:prstGeom>
          <a:solidFill>
            <a:schemeClr val="bg1"/>
          </a:solidFill>
        </p:spPr>
        <p:txBody>
          <a:bodyPr wrap="square" rtlCol="0">
            <a:spAutoFit/>
          </a:bodyPr>
          <a:lstStyle/>
          <a:p>
            <a:pPr algn="ctr"/>
            <a:r>
              <a:rPr kumimoji="1" lang="ja-JP" altLang="en-US" sz="4400" dirty="0">
                <a:solidFill>
                  <a:srgbClr val="002060"/>
                </a:solidFill>
                <a:latin typeface="HGP創英角ｺﾞｼｯｸUB" panose="020B0900000000000000" pitchFamily="50" charset="-128"/>
                <a:ea typeface="HGP創英角ｺﾞｼｯｸUB" panose="020B0900000000000000" pitchFamily="50" charset="-128"/>
              </a:rPr>
              <a:t>不正行為</a:t>
            </a:r>
            <a:r>
              <a:rPr kumimoji="1" lang="ja-JP" altLang="en-US" sz="3600" dirty="0">
                <a:solidFill>
                  <a:srgbClr val="002060"/>
                </a:solidFill>
                <a:latin typeface="HGP創英角ｺﾞｼｯｸUB" panose="020B0900000000000000" pitchFamily="50" charset="-128"/>
                <a:ea typeface="HGP創英角ｺﾞｼｯｸUB" panose="020B0900000000000000" pitchFamily="50" charset="-128"/>
              </a:rPr>
              <a:t>は</a:t>
            </a:r>
            <a:r>
              <a:rPr kumimoji="1" lang="ja-JP" altLang="en-US" sz="4400" dirty="0">
                <a:solidFill>
                  <a:srgbClr val="002060"/>
                </a:solidFill>
                <a:latin typeface="HGP創英角ｺﾞｼｯｸUB" panose="020B0900000000000000" pitchFamily="50" charset="-128"/>
                <a:ea typeface="HGP創英角ｺﾞｼｯｸUB" panose="020B0900000000000000" pitchFamily="50" charset="-128"/>
              </a:rPr>
              <a:t>厳重</a:t>
            </a:r>
            <a:r>
              <a:rPr kumimoji="1" lang="ja-JP" altLang="en-US" sz="3600" dirty="0">
                <a:solidFill>
                  <a:srgbClr val="002060"/>
                </a:solidFill>
                <a:latin typeface="HGP創英角ｺﾞｼｯｸUB" panose="020B0900000000000000" pitchFamily="50" charset="-128"/>
                <a:ea typeface="HGP創英角ｺﾞｼｯｸUB" panose="020B0900000000000000" pitchFamily="50" charset="-128"/>
              </a:rPr>
              <a:t>な</a:t>
            </a:r>
            <a:r>
              <a:rPr kumimoji="1" lang="ja-JP" altLang="en-US" sz="4400" dirty="0">
                <a:solidFill>
                  <a:srgbClr val="002060"/>
                </a:solidFill>
                <a:latin typeface="HGP創英角ｺﾞｼｯｸUB" panose="020B0900000000000000" pitchFamily="50" charset="-128"/>
                <a:ea typeface="HGP創英角ｺﾞｼｯｸUB" panose="020B0900000000000000" pitchFamily="50" charset="-128"/>
              </a:rPr>
              <a:t>処分</a:t>
            </a:r>
            <a:r>
              <a:rPr kumimoji="1" lang="ja-JP" altLang="en-US" sz="3600" dirty="0">
                <a:solidFill>
                  <a:srgbClr val="002060"/>
                </a:solidFill>
                <a:latin typeface="HGP創英角ｺﾞｼｯｸUB" panose="020B0900000000000000" pitchFamily="50" charset="-128"/>
                <a:ea typeface="HGP創英角ｺﾞｼｯｸUB" panose="020B0900000000000000" pitchFamily="50" charset="-128"/>
              </a:rPr>
              <a:t>の</a:t>
            </a:r>
            <a:r>
              <a:rPr kumimoji="1" lang="ja-JP" altLang="en-US" sz="4400" dirty="0">
                <a:solidFill>
                  <a:srgbClr val="002060"/>
                </a:solidFill>
                <a:latin typeface="HGP創英角ｺﾞｼｯｸUB" panose="020B0900000000000000" pitchFamily="50" charset="-128"/>
                <a:ea typeface="HGP創英角ｺﾞｼｯｸUB" panose="020B0900000000000000" pitchFamily="50" charset="-128"/>
              </a:rPr>
              <a:t>対象</a:t>
            </a:r>
            <a:r>
              <a:rPr kumimoji="1" lang="ja-JP" altLang="en-US" sz="3600" dirty="0">
                <a:solidFill>
                  <a:srgbClr val="002060"/>
                </a:solidFill>
                <a:latin typeface="HGP創英角ｺﾞｼｯｸUB" panose="020B0900000000000000" pitchFamily="50" charset="-128"/>
                <a:ea typeface="HGP創英角ｺﾞｼｯｸUB" panose="020B0900000000000000" pitchFamily="50" charset="-128"/>
              </a:rPr>
              <a:t>となります</a:t>
            </a:r>
          </a:p>
        </p:txBody>
      </p:sp>
      <p:sp>
        <p:nvSpPr>
          <p:cNvPr id="6" name="テキスト ボックス 5">
            <a:extLst>
              <a:ext uri="{FF2B5EF4-FFF2-40B4-BE49-F238E27FC236}">
                <a16:creationId xmlns:a16="http://schemas.microsoft.com/office/drawing/2014/main" id="{E03E1891-DE27-4F23-BCA8-B326A7FB5587}"/>
              </a:ext>
            </a:extLst>
          </p:cNvPr>
          <p:cNvSpPr txBox="1"/>
          <p:nvPr/>
        </p:nvSpPr>
        <p:spPr>
          <a:xfrm>
            <a:off x="0" y="1652250"/>
            <a:ext cx="9144000" cy="492443"/>
          </a:xfrm>
          <a:prstGeom prst="rect">
            <a:avLst/>
          </a:prstGeom>
          <a:solidFill>
            <a:schemeClr val="bg1"/>
          </a:solidFill>
        </p:spPr>
        <p:txBody>
          <a:bodyPr wrap="square" rtlCol="0">
            <a:spAutoFit/>
          </a:bodyPr>
          <a:lstStyle/>
          <a:p>
            <a:pPr algn="ctr"/>
            <a:r>
              <a:rPr kumimoji="1" lang="en-US" altLang="ja-JP" sz="2600" dirty="0">
                <a:solidFill>
                  <a:srgbClr val="002060"/>
                </a:solidFill>
                <a:latin typeface="HGP創英角ｺﾞｼｯｸUB" panose="020B0900000000000000" pitchFamily="50" charset="-128"/>
                <a:ea typeface="HGP創英角ｺﾞｼｯｸUB" panose="020B0900000000000000" pitchFamily="50" charset="-128"/>
              </a:rPr>
              <a:t>STUDENTS CAUGHT CHEATING WILL BE</a:t>
            </a:r>
            <a:r>
              <a:rPr kumimoji="1" lang="ja-JP" altLang="en-US" sz="2600" dirty="0">
                <a:solidFill>
                  <a:srgbClr val="002060"/>
                </a:solidFill>
                <a:latin typeface="HGP創英角ｺﾞｼｯｸUB" panose="020B0900000000000000" pitchFamily="50" charset="-128"/>
                <a:ea typeface="HGP創英角ｺﾞｼｯｸUB" panose="020B0900000000000000" pitchFamily="50" charset="-128"/>
              </a:rPr>
              <a:t> </a:t>
            </a:r>
            <a:r>
              <a:rPr kumimoji="1" lang="en-US" altLang="ja-JP" sz="2600" dirty="0">
                <a:solidFill>
                  <a:srgbClr val="002060"/>
                </a:solidFill>
                <a:latin typeface="HGP創英角ｺﾞｼｯｸUB" panose="020B0900000000000000" pitchFamily="50" charset="-128"/>
                <a:ea typeface="HGP創英角ｺﾞｼｯｸUB" panose="020B0900000000000000" pitchFamily="50" charset="-128"/>
              </a:rPr>
              <a:t>SEVERELY PUNISHED</a:t>
            </a:r>
          </a:p>
        </p:txBody>
      </p:sp>
      <p:sp>
        <p:nvSpPr>
          <p:cNvPr id="8" name="テキスト ボックス 7">
            <a:extLst>
              <a:ext uri="{FF2B5EF4-FFF2-40B4-BE49-F238E27FC236}">
                <a16:creationId xmlns:a16="http://schemas.microsoft.com/office/drawing/2014/main" id="{91781AA1-A52E-4D7E-9EB4-7EC27DBC6799}"/>
              </a:ext>
            </a:extLst>
          </p:cNvPr>
          <p:cNvSpPr txBox="1"/>
          <p:nvPr/>
        </p:nvSpPr>
        <p:spPr>
          <a:xfrm>
            <a:off x="284921" y="4479237"/>
            <a:ext cx="8574157" cy="2092881"/>
          </a:xfrm>
          <a:prstGeom prst="rect">
            <a:avLst/>
          </a:prstGeom>
          <a:noFill/>
          <a:ln w="38100">
            <a:solidFill>
              <a:schemeClr val="bg1"/>
            </a:solidFill>
          </a:ln>
        </p:spPr>
        <p:txBody>
          <a:bodyPr wrap="square" rtlCol="0" anchor="ctr">
            <a:spAutoFit/>
          </a:bodyPr>
          <a:lstStyle/>
          <a:p>
            <a:pPr algn="ctr"/>
            <a:r>
              <a:rPr kumimoji="1" lang="ja-JP" altLang="en-US" sz="2500" dirty="0">
                <a:solidFill>
                  <a:schemeClr val="bg1"/>
                </a:solidFill>
                <a:latin typeface="HGP創英角ｺﾞｼｯｸUB" panose="020B0900000000000000" pitchFamily="50" charset="-128"/>
                <a:ea typeface="HGP創英角ｺﾞｼｯｸUB" panose="020B0900000000000000" pitchFamily="50" charset="-128"/>
              </a:rPr>
              <a:t>私語などの厳正な試験執行を妨げる行為に対し、答案用紙に</a:t>
            </a:r>
            <a:endParaRPr kumimoji="1" lang="en-US" altLang="ja-JP" sz="2500" dirty="0">
              <a:solidFill>
                <a:schemeClr val="bg1"/>
              </a:solidFill>
              <a:latin typeface="HGP創英角ｺﾞｼｯｸUB" panose="020B0900000000000000" pitchFamily="50" charset="-128"/>
              <a:ea typeface="HGP創英角ｺﾞｼｯｸUB" panose="020B0900000000000000" pitchFamily="50" charset="-128"/>
            </a:endParaRPr>
          </a:p>
          <a:p>
            <a:pPr algn="ctr"/>
            <a:r>
              <a:rPr kumimoji="1" lang="ja-JP" altLang="en-US" sz="2500" dirty="0">
                <a:solidFill>
                  <a:schemeClr val="bg1"/>
                </a:solidFill>
                <a:latin typeface="HGP創英角ｺﾞｼｯｸUB" panose="020B0900000000000000" pitchFamily="50" charset="-128"/>
                <a:ea typeface="HGP創英角ｺﾞｼｯｸUB" panose="020B0900000000000000" pitchFamily="50" charset="-128"/>
              </a:rPr>
              <a:t>警告スタンプを押します。２回目は不正行為とみなします。</a:t>
            </a:r>
            <a:endParaRPr kumimoji="1" lang="en-US" altLang="ja-JP" sz="2500" dirty="0">
              <a:solidFill>
                <a:schemeClr val="bg1"/>
              </a:solidFill>
              <a:latin typeface="HGP創英角ｺﾞｼｯｸUB" panose="020B0900000000000000" pitchFamily="50" charset="-128"/>
              <a:ea typeface="HGP創英角ｺﾞｼｯｸUB" panose="020B0900000000000000" pitchFamily="50" charset="-128"/>
            </a:endParaRPr>
          </a:p>
          <a:p>
            <a:pPr algn="ctr">
              <a:spcBef>
                <a:spcPts val="600"/>
              </a:spcBef>
            </a:pPr>
            <a:r>
              <a:rPr kumimoji="1" lang="en-US" altLang="ja-JP" sz="2500" dirty="0">
                <a:solidFill>
                  <a:schemeClr val="bg1"/>
                </a:solidFill>
                <a:latin typeface="HGP創英角ｺﾞｼｯｸUB" panose="020B0900000000000000" pitchFamily="50" charset="-128"/>
                <a:ea typeface="HGP創英角ｺﾞｼｯｸUB" panose="020B0900000000000000" pitchFamily="50" charset="-128"/>
              </a:rPr>
              <a:t>Students found  obstructing the examination such as talking during the examination will receive a warning stamp the first time. The second time will be considered cheating.</a:t>
            </a:r>
          </a:p>
        </p:txBody>
      </p:sp>
    </p:spTree>
    <p:extLst>
      <p:ext uri="{BB962C8B-B14F-4D97-AF65-F5344CB8AC3E}">
        <p14:creationId xmlns:p14="http://schemas.microsoft.com/office/powerpoint/2010/main" val="511970519"/>
      </p:ext>
    </p:extLst>
  </p:cSld>
  <p:clrMapOvr>
    <a:masterClrMapping/>
  </p:clrMapOvr>
  <mc:AlternateContent xmlns:mc="http://schemas.openxmlformats.org/markup-compatibility/2006" xmlns:p14="http://schemas.microsoft.com/office/powerpoint/2010/main">
    <mc:Choice Requires="p14">
      <p:transition p14:dur="10" advTm="50000"/>
    </mc:Choice>
    <mc:Fallback xmlns="">
      <p:transition advTm="5000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D53A5421-5C18-41C1-8D33-ACAC734CCDFE}"/>
              </a:ext>
            </a:extLst>
          </p:cNvPr>
          <p:cNvSpPr/>
          <p:nvPr/>
        </p:nvSpPr>
        <p:spPr>
          <a:xfrm>
            <a:off x="197026" y="3492755"/>
            <a:ext cx="8749939" cy="3131819"/>
          </a:xfrm>
          <a:prstGeom prst="rect">
            <a:avLst/>
          </a:prstGeom>
          <a:noFill/>
        </p:spPr>
        <p:txBody>
          <a:bodyPr wrap="square">
            <a:spAutoFit/>
          </a:bodyPr>
          <a:lstStyle/>
          <a:p>
            <a:pPr marL="342900" lvl="0" indent="-342900" algn="just">
              <a:lnSpc>
                <a:spcPts val="2000"/>
              </a:lnSpc>
              <a:spcAft>
                <a:spcPts val="0"/>
              </a:spcAft>
              <a:buFont typeface="Wingdings" panose="05000000000000000000" pitchFamily="2" charset="2"/>
              <a:buChar char="l"/>
            </a:pPr>
            <a:r>
              <a:rPr lang="ja-JP" altLang="en-US" sz="1400" b="1" dirty="0">
                <a:solidFill>
                  <a:schemeClr val="bg1"/>
                </a:solidFill>
                <a:latin typeface="BIZ UDPゴシック" panose="020B0400000000000000" pitchFamily="50" charset="-128"/>
                <a:ea typeface="BIZ UDPゴシック" panose="020B0400000000000000" pitchFamily="50" charset="-128"/>
              </a:rPr>
              <a:t>本人以外による受験</a:t>
            </a:r>
            <a:endParaRPr lang="en-US" altLang="ja-JP" sz="1400" b="1" dirty="0">
              <a:solidFill>
                <a:schemeClr val="bg1"/>
              </a:solidFill>
              <a:latin typeface="BIZ UDPゴシック" panose="020B0400000000000000" pitchFamily="50" charset="-128"/>
              <a:ea typeface="BIZ UDPゴシック" panose="020B0400000000000000" pitchFamily="50" charset="-128"/>
            </a:endParaRPr>
          </a:p>
          <a:p>
            <a:pPr marL="342900" lvl="0" indent="-342900" algn="just">
              <a:lnSpc>
                <a:spcPts val="2000"/>
              </a:lnSpc>
              <a:spcAft>
                <a:spcPts val="0"/>
              </a:spcAft>
              <a:buFont typeface="Wingdings" panose="05000000000000000000" pitchFamily="2" charset="2"/>
              <a:buChar char="l"/>
            </a:pPr>
            <a:r>
              <a:rPr lang="ja-JP" altLang="en-US" sz="1400" b="1" dirty="0">
                <a:solidFill>
                  <a:schemeClr val="bg1"/>
                </a:solidFill>
                <a:latin typeface="BIZ UDPゴシック" panose="020B0400000000000000" pitchFamily="50" charset="-128"/>
                <a:ea typeface="BIZ UDPゴシック" panose="020B0400000000000000" pitchFamily="50" charset="-128"/>
              </a:rPr>
              <a:t>カンニングペーパーなどの所持</a:t>
            </a:r>
            <a:endParaRPr lang="en-US" altLang="ja-JP" sz="1400" b="1" dirty="0">
              <a:solidFill>
                <a:schemeClr val="bg1"/>
              </a:solidFill>
              <a:latin typeface="BIZ UDPゴシック" panose="020B0400000000000000" pitchFamily="50" charset="-128"/>
              <a:ea typeface="BIZ UDPゴシック" panose="020B0400000000000000" pitchFamily="50" charset="-128"/>
            </a:endParaRPr>
          </a:p>
          <a:p>
            <a:pPr marL="342900" lvl="0" indent="-342900" algn="just">
              <a:lnSpc>
                <a:spcPts val="2000"/>
              </a:lnSpc>
              <a:spcAft>
                <a:spcPts val="0"/>
              </a:spcAft>
              <a:buFont typeface="Wingdings" panose="05000000000000000000" pitchFamily="2" charset="2"/>
              <a:buChar char="l"/>
            </a:pPr>
            <a:r>
              <a:rPr lang="ja-JP" altLang="en-US" sz="1400" b="1" dirty="0">
                <a:solidFill>
                  <a:schemeClr val="bg1"/>
                </a:solidFill>
                <a:latin typeface="BIZ UDPゴシック" panose="020B0400000000000000" pitchFamily="50" charset="-128"/>
                <a:ea typeface="BIZ UDPゴシック" panose="020B0400000000000000" pitchFamily="50" charset="-128"/>
              </a:rPr>
              <a:t>答案用紙の交換・見せ合い</a:t>
            </a:r>
            <a:endParaRPr lang="en-US" altLang="ja-JP" sz="1400" b="1" dirty="0">
              <a:solidFill>
                <a:schemeClr val="bg1"/>
              </a:solidFill>
              <a:latin typeface="BIZ UDPゴシック" panose="020B0400000000000000" pitchFamily="50" charset="-128"/>
              <a:ea typeface="BIZ UDPゴシック" panose="020B0400000000000000" pitchFamily="50" charset="-128"/>
            </a:endParaRPr>
          </a:p>
          <a:p>
            <a:pPr marL="342900" lvl="0" indent="-342900" algn="just">
              <a:lnSpc>
                <a:spcPts val="2000"/>
              </a:lnSpc>
              <a:spcAft>
                <a:spcPts val="0"/>
              </a:spcAft>
              <a:buFont typeface="Wingdings" panose="05000000000000000000" pitchFamily="2" charset="2"/>
              <a:buChar char="l"/>
            </a:pPr>
            <a:r>
              <a:rPr lang="ja-JP" altLang="en-US" sz="1400" b="1" dirty="0">
                <a:solidFill>
                  <a:schemeClr val="bg1"/>
                </a:solidFill>
                <a:latin typeface="BIZ UDPゴシック" panose="020B0400000000000000" pitchFamily="50" charset="-128"/>
                <a:ea typeface="BIZ UDPゴシック" panose="020B0400000000000000" pitchFamily="50" charset="-128"/>
              </a:rPr>
              <a:t>机上などへの書きこみ</a:t>
            </a:r>
            <a:endParaRPr lang="en-US" altLang="ja-JP" sz="1400" b="1" dirty="0">
              <a:solidFill>
                <a:schemeClr val="bg1"/>
              </a:solidFill>
              <a:latin typeface="BIZ UDPゴシック" panose="020B0400000000000000" pitchFamily="50" charset="-128"/>
              <a:ea typeface="BIZ UDPゴシック" panose="020B0400000000000000" pitchFamily="50" charset="-128"/>
            </a:endParaRPr>
          </a:p>
          <a:p>
            <a:pPr marL="342900" lvl="0" indent="-342900" algn="just">
              <a:lnSpc>
                <a:spcPts val="2000"/>
              </a:lnSpc>
              <a:spcAft>
                <a:spcPts val="0"/>
              </a:spcAft>
              <a:buFont typeface="Wingdings" panose="05000000000000000000" pitchFamily="2" charset="2"/>
              <a:buChar char="l"/>
            </a:pPr>
            <a:r>
              <a:rPr lang="ja-JP" altLang="en-US" sz="1400" b="1" dirty="0">
                <a:solidFill>
                  <a:schemeClr val="bg1"/>
                </a:solidFill>
                <a:latin typeface="BIZ UDPゴシック" panose="020B0400000000000000" pitchFamily="50" charset="-128"/>
                <a:ea typeface="BIZ UDPゴシック" panose="020B0400000000000000" pitchFamily="50" charset="-128"/>
              </a:rPr>
              <a:t>答案や出席表への虚偽記入</a:t>
            </a:r>
            <a:endParaRPr lang="en-US" altLang="ja-JP" sz="1400" b="1" dirty="0">
              <a:solidFill>
                <a:schemeClr val="bg1"/>
              </a:solidFill>
              <a:latin typeface="BIZ UDPゴシック" panose="020B0400000000000000" pitchFamily="50" charset="-128"/>
              <a:ea typeface="BIZ UDPゴシック" panose="020B0400000000000000" pitchFamily="50" charset="-128"/>
            </a:endParaRPr>
          </a:p>
          <a:p>
            <a:pPr marL="342900" lvl="0" indent="-342900" algn="just">
              <a:lnSpc>
                <a:spcPts val="2000"/>
              </a:lnSpc>
              <a:spcAft>
                <a:spcPts val="0"/>
              </a:spcAft>
              <a:buFont typeface="Wingdings" panose="05000000000000000000" pitchFamily="2" charset="2"/>
              <a:buChar char="l"/>
            </a:pPr>
            <a:r>
              <a:rPr lang="ja-JP" altLang="en-US" sz="1400" b="1" dirty="0">
                <a:solidFill>
                  <a:schemeClr val="bg1"/>
                </a:solidFill>
                <a:latin typeface="BIZ UDPゴシック" panose="020B0400000000000000" pitchFamily="50" charset="-128"/>
                <a:ea typeface="BIZ UDPゴシック" panose="020B0400000000000000" pitchFamily="50" charset="-128"/>
              </a:rPr>
              <a:t>答案用紙の持帰りまたは破棄</a:t>
            </a:r>
            <a:endParaRPr lang="en-US" altLang="ja-JP" sz="1400" b="1" dirty="0">
              <a:solidFill>
                <a:schemeClr val="bg1"/>
              </a:solidFill>
              <a:latin typeface="BIZ UDPゴシック" panose="020B0400000000000000" pitchFamily="50" charset="-128"/>
              <a:ea typeface="BIZ UDPゴシック" panose="020B0400000000000000" pitchFamily="50" charset="-128"/>
            </a:endParaRPr>
          </a:p>
          <a:p>
            <a:pPr marL="342900" lvl="0" indent="-342900" algn="just">
              <a:lnSpc>
                <a:spcPts val="2000"/>
              </a:lnSpc>
              <a:spcAft>
                <a:spcPts val="0"/>
              </a:spcAft>
              <a:buFont typeface="Wingdings" panose="05000000000000000000" pitchFamily="2" charset="2"/>
              <a:buChar char="l"/>
            </a:pPr>
            <a:r>
              <a:rPr lang="ja-JP" altLang="en-US" sz="1400" b="1" dirty="0">
                <a:solidFill>
                  <a:schemeClr val="bg1"/>
                </a:solidFill>
                <a:latin typeface="BIZ UDPゴシック" panose="020B0400000000000000" pitchFamily="50" charset="-128"/>
                <a:ea typeface="BIZ UDPゴシック" panose="020B0400000000000000" pitchFamily="50" charset="-128"/>
              </a:rPr>
              <a:t>私語・のぞき見・わき見</a:t>
            </a:r>
            <a:endParaRPr lang="en-US" altLang="ja-JP" sz="1400" b="1" dirty="0">
              <a:solidFill>
                <a:schemeClr val="bg1"/>
              </a:solidFill>
              <a:latin typeface="BIZ UDPゴシック" panose="020B0400000000000000" pitchFamily="50" charset="-128"/>
              <a:ea typeface="BIZ UDPゴシック" panose="020B0400000000000000" pitchFamily="50" charset="-128"/>
            </a:endParaRPr>
          </a:p>
          <a:p>
            <a:pPr marL="342900" lvl="0" indent="-342900" algn="just">
              <a:lnSpc>
                <a:spcPts val="2000"/>
              </a:lnSpc>
              <a:spcAft>
                <a:spcPts val="0"/>
              </a:spcAft>
              <a:buFont typeface="Wingdings" panose="05000000000000000000" pitchFamily="2" charset="2"/>
              <a:buChar char="l"/>
            </a:pPr>
            <a:r>
              <a:rPr lang="ja-JP" altLang="en-US" sz="1400" b="1" dirty="0">
                <a:solidFill>
                  <a:schemeClr val="bg1"/>
                </a:solidFill>
                <a:latin typeface="BIZ UDPゴシック" panose="020B0400000000000000" pitchFamily="50" charset="-128"/>
                <a:ea typeface="BIZ UDPゴシック" panose="020B0400000000000000" pitchFamily="50" charset="-128"/>
              </a:rPr>
              <a:t>持込許可物件以外の使用　</a:t>
            </a:r>
            <a:r>
              <a:rPr lang="en-US" altLang="ja-JP" sz="1050" b="1" dirty="0">
                <a:solidFill>
                  <a:schemeClr val="bg1"/>
                </a:solidFill>
                <a:latin typeface="BIZ UDPゴシック" panose="020B0400000000000000" pitchFamily="50" charset="-128"/>
                <a:ea typeface="BIZ UDPゴシック" panose="020B0400000000000000" pitchFamily="50" charset="-128"/>
              </a:rPr>
              <a:t>※</a:t>
            </a:r>
            <a:r>
              <a:rPr lang="ja-JP" altLang="ja-JP" sz="1050" b="1" dirty="0">
                <a:solidFill>
                  <a:schemeClr val="bg1"/>
                </a:solidFill>
                <a:latin typeface="BIZ UDPゴシック" panose="020B0400000000000000" pitchFamily="50" charset="-128"/>
                <a:ea typeface="BIZ UDPゴシック" panose="020B0400000000000000" pitchFamily="50" charset="-128"/>
              </a:rPr>
              <a:t>「持込自由」</a:t>
            </a:r>
            <a:r>
              <a:rPr lang="ja-JP" altLang="en-US" sz="1050" b="1" dirty="0">
                <a:solidFill>
                  <a:schemeClr val="bg1"/>
                </a:solidFill>
                <a:latin typeface="BIZ UDPゴシック" panose="020B0400000000000000" pitchFamily="50" charset="-128"/>
                <a:ea typeface="BIZ UDPゴシック" panose="020B0400000000000000" pitchFamily="50" charset="-128"/>
              </a:rPr>
              <a:t>の場合も</a:t>
            </a:r>
            <a:r>
              <a:rPr lang="ja-JP" altLang="ja-JP" sz="1050" b="1" dirty="0">
                <a:solidFill>
                  <a:schemeClr val="bg1"/>
                </a:solidFill>
                <a:latin typeface="BIZ UDPゴシック" panose="020B0400000000000000" pitchFamily="50" charset="-128"/>
                <a:ea typeface="BIZ UDPゴシック" panose="020B0400000000000000" pitchFamily="50" charset="-128"/>
              </a:rPr>
              <a:t>情報通信機器の持込不可</a:t>
            </a:r>
            <a:endParaRPr lang="en-US" altLang="ja-JP" sz="1050" b="1" dirty="0">
              <a:solidFill>
                <a:schemeClr val="bg1"/>
              </a:solidFill>
              <a:latin typeface="BIZ UDPゴシック" panose="020B0400000000000000" pitchFamily="50" charset="-128"/>
              <a:ea typeface="BIZ UDPゴシック" panose="020B0400000000000000" pitchFamily="50" charset="-128"/>
            </a:endParaRPr>
          </a:p>
          <a:p>
            <a:pPr marL="342900" lvl="0" indent="-342900" algn="just">
              <a:lnSpc>
                <a:spcPts val="2000"/>
              </a:lnSpc>
              <a:spcAft>
                <a:spcPts val="0"/>
              </a:spcAft>
              <a:buFont typeface="Wingdings" panose="05000000000000000000" pitchFamily="2" charset="2"/>
              <a:buChar char="l"/>
            </a:pPr>
            <a:r>
              <a:rPr lang="ja-JP" altLang="en-US" sz="1400" b="1" dirty="0">
                <a:solidFill>
                  <a:schemeClr val="bg1"/>
                </a:solidFill>
                <a:latin typeface="BIZ UDPゴシック" panose="020B0400000000000000" pitchFamily="50" charset="-128"/>
                <a:ea typeface="BIZ UDPゴシック" panose="020B0400000000000000" pitchFamily="50" charset="-128"/>
              </a:rPr>
              <a:t>指定された試験教室以外からの試験問題へのアクセス</a:t>
            </a:r>
          </a:p>
          <a:p>
            <a:pPr marL="342900" lvl="0" indent="-342900" algn="just">
              <a:lnSpc>
                <a:spcPts val="2000"/>
              </a:lnSpc>
              <a:spcAft>
                <a:spcPts val="0"/>
              </a:spcAft>
              <a:buFont typeface="Wingdings" panose="05000000000000000000" pitchFamily="2" charset="2"/>
              <a:buChar char="l"/>
            </a:pPr>
            <a:r>
              <a:rPr lang="ja-JP" altLang="en-US" sz="1400" b="1" dirty="0">
                <a:solidFill>
                  <a:schemeClr val="bg1"/>
                </a:solidFill>
                <a:latin typeface="BIZ UDPゴシック" panose="020B0400000000000000" pitchFamily="50" charset="-128"/>
                <a:ea typeface="BIZ UDPゴシック" panose="020B0400000000000000" pitchFamily="50" charset="-128"/>
              </a:rPr>
              <a:t>パソコン、携帯電話、スマートフォン、スマートウォッチ、その他情報通信機器を用いて許可されていないウェブサイトやファイル等にアクセスする行為</a:t>
            </a:r>
            <a:endParaRPr lang="en-US" altLang="ja-JP" sz="1400" b="1" dirty="0">
              <a:solidFill>
                <a:schemeClr val="bg1"/>
              </a:solidFill>
              <a:latin typeface="BIZ UDPゴシック" panose="020B0400000000000000" pitchFamily="50" charset="-128"/>
              <a:ea typeface="BIZ UDPゴシック" panose="020B0400000000000000" pitchFamily="50" charset="-128"/>
            </a:endParaRPr>
          </a:p>
          <a:p>
            <a:pPr marL="342900" lvl="0" indent="-342900" algn="just">
              <a:lnSpc>
                <a:spcPts val="2000"/>
              </a:lnSpc>
              <a:spcAft>
                <a:spcPts val="0"/>
              </a:spcAft>
              <a:buFont typeface="Wingdings" panose="05000000000000000000" pitchFamily="2" charset="2"/>
              <a:buChar char="l"/>
            </a:pPr>
            <a:r>
              <a:rPr lang="ja-JP" altLang="en-US" sz="1400" b="1" dirty="0">
                <a:solidFill>
                  <a:schemeClr val="bg1"/>
                </a:solidFill>
                <a:latin typeface="BIZ UDPゴシック" panose="020B0400000000000000" pitchFamily="50" charset="-128"/>
                <a:ea typeface="BIZ UDPゴシック" panose="020B0400000000000000" pitchFamily="50" charset="-128"/>
              </a:rPr>
              <a:t>その他、受験態度不良など厳正な試験実施を妨げる行為</a:t>
            </a:r>
            <a:endParaRPr lang="en-US" altLang="ja-JP" sz="1400" b="1" dirty="0">
              <a:solidFill>
                <a:schemeClr val="bg1"/>
              </a:solidFill>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A9BF4C1E-FE4C-4DAF-9E60-1BA7F3024597}"/>
              </a:ext>
            </a:extLst>
          </p:cNvPr>
          <p:cNvSpPr txBox="1"/>
          <p:nvPr/>
        </p:nvSpPr>
        <p:spPr>
          <a:xfrm>
            <a:off x="1" y="-4381"/>
            <a:ext cx="9143999" cy="417807"/>
          </a:xfrm>
          <a:prstGeom prst="rect">
            <a:avLst/>
          </a:prstGeom>
          <a:noFill/>
          <a:ln w="38100">
            <a:noFill/>
          </a:ln>
        </p:spPr>
        <p:txBody>
          <a:bodyPr wrap="square" rtlCol="0" anchor="ctr">
            <a:spAutoFit/>
          </a:bodyPr>
          <a:lstStyle/>
          <a:p>
            <a:pPr>
              <a:lnSpc>
                <a:spcPct val="125000"/>
              </a:lnSpc>
              <a:spcBef>
                <a:spcPct val="0"/>
              </a:spcBef>
            </a:pPr>
            <a:r>
              <a:rPr lang="ja-JP" altLang="en-US" sz="2000" b="1" dirty="0">
                <a:solidFill>
                  <a:schemeClr val="bg1"/>
                </a:solidFill>
                <a:latin typeface="BIZ UDゴシック" panose="020B0400000000000000" pitchFamily="49" charset="-128"/>
                <a:ea typeface="BIZ UDゴシック" panose="020B0400000000000000" pitchFamily="49" charset="-128"/>
              </a:rPr>
              <a:t>■ 机</a:t>
            </a:r>
            <a:r>
              <a:rPr lang="ja-JP" altLang="en-US" sz="1600" b="1" dirty="0">
                <a:solidFill>
                  <a:schemeClr val="bg1"/>
                </a:solidFill>
                <a:latin typeface="BIZ UDゴシック" panose="020B0400000000000000" pitchFamily="49" charset="-128"/>
                <a:ea typeface="BIZ UDゴシック" panose="020B0400000000000000" pitchFamily="49" charset="-128"/>
              </a:rPr>
              <a:t>の</a:t>
            </a:r>
            <a:r>
              <a:rPr lang="ja-JP" altLang="en-US" sz="2000" b="1" dirty="0">
                <a:solidFill>
                  <a:schemeClr val="bg1"/>
                </a:solidFill>
                <a:latin typeface="BIZ UDゴシック" panose="020B0400000000000000" pitchFamily="49" charset="-128"/>
                <a:ea typeface="BIZ UDゴシック" panose="020B0400000000000000" pitchFamily="49" charset="-128"/>
              </a:rPr>
              <a:t>上</a:t>
            </a:r>
            <a:r>
              <a:rPr lang="ja-JP" altLang="en-US" sz="1600" b="1" dirty="0">
                <a:solidFill>
                  <a:schemeClr val="bg1"/>
                </a:solidFill>
                <a:latin typeface="BIZ UDゴシック" panose="020B0400000000000000" pitchFamily="49" charset="-128"/>
                <a:ea typeface="BIZ UDゴシック" panose="020B0400000000000000" pitchFamily="49" charset="-128"/>
              </a:rPr>
              <a:t>に</a:t>
            </a:r>
            <a:r>
              <a:rPr lang="ja-JP" altLang="en-US" sz="2000" b="1" dirty="0">
                <a:solidFill>
                  <a:schemeClr val="bg1"/>
                </a:solidFill>
                <a:latin typeface="BIZ UDゴシック" panose="020B0400000000000000" pitchFamily="49" charset="-128"/>
                <a:ea typeface="BIZ UDゴシック" panose="020B0400000000000000" pitchFamily="49" charset="-128"/>
              </a:rPr>
              <a:t>置</a:t>
            </a:r>
            <a:r>
              <a:rPr lang="ja-JP" altLang="en-US" sz="1600" b="1" dirty="0">
                <a:solidFill>
                  <a:schemeClr val="bg1"/>
                </a:solidFill>
                <a:latin typeface="BIZ UDゴシック" panose="020B0400000000000000" pitchFamily="49" charset="-128"/>
                <a:ea typeface="BIZ UDゴシック" panose="020B0400000000000000" pitchFamily="49" charset="-128"/>
              </a:rPr>
              <a:t>く</a:t>
            </a:r>
            <a:r>
              <a:rPr lang="ja-JP" altLang="en-US" sz="2000" b="1" dirty="0">
                <a:solidFill>
                  <a:schemeClr val="bg1"/>
                </a:solidFill>
                <a:latin typeface="BIZ UDゴシック" panose="020B0400000000000000" pitchFamily="49" charset="-128"/>
                <a:ea typeface="BIZ UDゴシック" panose="020B0400000000000000" pitchFamily="49" charset="-128"/>
              </a:rPr>
              <a:t>物</a:t>
            </a:r>
            <a:endParaRPr lang="en-US" altLang="ja-JP" sz="2000" b="1" dirty="0">
              <a:solidFill>
                <a:schemeClr val="bg1"/>
              </a:solidFill>
              <a:latin typeface="BIZ UDゴシック" panose="020B0400000000000000" pitchFamily="49" charset="-128"/>
              <a:ea typeface="BIZ UDゴシック" panose="020B0400000000000000" pitchFamily="49" charset="-128"/>
            </a:endParaRPr>
          </a:p>
        </p:txBody>
      </p:sp>
      <p:sp>
        <p:nvSpPr>
          <p:cNvPr id="8" name="テキスト ボックス 7">
            <a:extLst>
              <a:ext uri="{FF2B5EF4-FFF2-40B4-BE49-F238E27FC236}">
                <a16:creationId xmlns:a16="http://schemas.microsoft.com/office/drawing/2014/main" id="{3A548317-7047-480C-BB97-C976D1F7B31D}"/>
              </a:ext>
            </a:extLst>
          </p:cNvPr>
          <p:cNvSpPr txBox="1"/>
          <p:nvPr/>
        </p:nvSpPr>
        <p:spPr>
          <a:xfrm>
            <a:off x="53004" y="1132308"/>
            <a:ext cx="9037985" cy="369332"/>
          </a:xfrm>
          <a:prstGeom prst="rect">
            <a:avLst/>
          </a:prstGeom>
          <a:noFill/>
          <a:ln w="38100">
            <a:noFill/>
          </a:ln>
        </p:spPr>
        <p:txBody>
          <a:bodyPr wrap="square" rtlCol="0" anchor="ctr">
            <a:spAutoFit/>
          </a:bodyPr>
          <a:lstStyle/>
          <a:p>
            <a:pPr marL="180000" algn="ctr">
              <a:spcBef>
                <a:spcPct val="0"/>
              </a:spcBef>
            </a:pPr>
            <a:r>
              <a:rPr lang="ja-JP" altLang="en-US" b="1" dirty="0">
                <a:solidFill>
                  <a:schemeClr val="bg1"/>
                </a:solidFill>
                <a:latin typeface="BIZ UDPゴシック" panose="020B0400000000000000" pitchFamily="50" charset="-128"/>
                <a:ea typeface="BIZ UDPゴシック" panose="020B0400000000000000" pitchFamily="50" charset="-128"/>
              </a:rPr>
              <a:t>その他の物は全てカバンの中に入れイスの下に置いて下さい。</a:t>
            </a:r>
            <a:r>
              <a:rPr lang="ja-JP" altLang="en-US" b="1" dirty="0">
                <a:solidFill>
                  <a:schemeClr val="bg1"/>
                </a:solidFill>
                <a:latin typeface="BIZ UDゴシック" panose="020B0400000000000000" pitchFamily="49" charset="-128"/>
                <a:ea typeface="BIZ UDゴシック" panose="020B0400000000000000" pitchFamily="49" charset="-128"/>
              </a:rPr>
              <a:t>　　</a:t>
            </a:r>
            <a:r>
              <a:rPr lang="ja-JP" altLang="en-US" b="1" dirty="0">
                <a:solidFill>
                  <a:schemeClr val="bg1"/>
                </a:solidFill>
                <a:latin typeface="BIZ UDPゴシック" panose="020B0400000000000000" pitchFamily="50" charset="-128"/>
                <a:ea typeface="BIZ UDPゴシック" panose="020B0400000000000000" pitchFamily="50" charset="-128"/>
              </a:rPr>
              <a:t>　　　　</a:t>
            </a:r>
            <a:endParaRPr lang="en-US" altLang="ja-JP" b="1" dirty="0">
              <a:solidFill>
                <a:schemeClr val="bg1"/>
              </a:solidFill>
              <a:latin typeface="BIZ UDPゴシック" panose="020B0400000000000000" pitchFamily="50" charset="-128"/>
              <a:ea typeface="BIZ UDPゴシック" panose="020B0400000000000000" pitchFamily="50" charset="-128"/>
            </a:endParaRPr>
          </a:p>
        </p:txBody>
      </p:sp>
      <p:sp>
        <p:nvSpPr>
          <p:cNvPr id="4" name="テキスト ボックス 3">
            <a:extLst>
              <a:ext uri="{FF2B5EF4-FFF2-40B4-BE49-F238E27FC236}">
                <a16:creationId xmlns:a16="http://schemas.microsoft.com/office/drawing/2014/main" id="{168A0B11-9483-4328-92AD-40345C9055D4}"/>
              </a:ext>
            </a:extLst>
          </p:cNvPr>
          <p:cNvSpPr txBox="1"/>
          <p:nvPr/>
        </p:nvSpPr>
        <p:spPr>
          <a:xfrm>
            <a:off x="-4" y="2242068"/>
            <a:ext cx="9144000" cy="1015663"/>
          </a:xfrm>
          <a:prstGeom prst="rect">
            <a:avLst/>
          </a:prstGeom>
          <a:solidFill>
            <a:schemeClr val="bg1"/>
          </a:solidFill>
          <a:ln w="28575">
            <a:noFill/>
          </a:ln>
        </p:spPr>
        <p:txBody>
          <a:bodyPr wrap="square" rtlCol="0">
            <a:spAutoFit/>
          </a:bodyPr>
          <a:lstStyle/>
          <a:p>
            <a:pPr lvl="2"/>
            <a:r>
              <a:rPr kumimoji="1" lang="ja-JP" altLang="en-US" sz="1600" dirty="0">
                <a:solidFill>
                  <a:srgbClr val="002060"/>
                </a:solidFill>
                <a:latin typeface="HGP創英角ｺﾞｼｯｸUB" panose="020B0900000000000000" pitchFamily="50" charset="-128"/>
                <a:ea typeface="HGP創英角ｺﾞｼｯｸUB" panose="020B0900000000000000" pitchFamily="50" charset="-128"/>
              </a:rPr>
              <a:t>試験開始から試験終了後教室を出るまでの間</a:t>
            </a:r>
            <a:endParaRPr kumimoji="1" lang="en-US" altLang="ja-JP" sz="1600" dirty="0">
              <a:solidFill>
                <a:srgbClr val="002060"/>
              </a:solidFill>
              <a:latin typeface="HGP創英角ｺﾞｼｯｸUB" panose="020B0900000000000000" pitchFamily="50" charset="-128"/>
              <a:ea typeface="HGP創英角ｺﾞｼｯｸUB" panose="020B0900000000000000" pitchFamily="50" charset="-128"/>
            </a:endParaRPr>
          </a:p>
          <a:p>
            <a:pPr algn="ctr"/>
            <a:r>
              <a:rPr kumimoji="1" lang="ja-JP" altLang="en-US" sz="4400" dirty="0">
                <a:solidFill>
                  <a:srgbClr val="002060"/>
                </a:solidFill>
                <a:latin typeface="HGP創英角ｺﾞｼｯｸUB" panose="020B0900000000000000" pitchFamily="50" charset="-128"/>
                <a:ea typeface="HGP創英角ｺﾞｼｯｸUB" panose="020B0900000000000000" pitchFamily="50" charset="-128"/>
              </a:rPr>
              <a:t>次</a:t>
            </a:r>
            <a:r>
              <a:rPr kumimoji="1" lang="ja-JP" altLang="en-US" sz="3600" dirty="0">
                <a:solidFill>
                  <a:srgbClr val="002060"/>
                </a:solidFill>
                <a:latin typeface="HGP創英角ｺﾞｼｯｸUB" panose="020B0900000000000000" pitchFamily="50" charset="-128"/>
                <a:ea typeface="HGP創英角ｺﾞｼｯｸUB" panose="020B0900000000000000" pitchFamily="50" charset="-128"/>
              </a:rPr>
              <a:t>の</a:t>
            </a:r>
            <a:r>
              <a:rPr kumimoji="1" lang="ja-JP" altLang="en-US" sz="4400" dirty="0">
                <a:solidFill>
                  <a:srgbClr val="002060"/>
                </a:solidFill>
                <a:latin typeface="HGP創英角ｺﾞｼｯｸUB" panose="020B0900000000000000" pitchFamily="50" charset="-128"/>
                <a:ea typeface="HGP創英角ｺﾞｼｯｸUB" panose="020B0900000000000000" pitchFamily="50" charset="-128"/>
              </a:rPr>
              <a:t>行為</a:t>
            </a:r>
            <a:r>
              <a:rPr kumimoji="1" lang="ja-JP" altLang="en-US" sz="3600" dirty="0">
                <a:solidFill>
                  <a:srgbClr val="002060"/>
                </a:solidFill>
                <a:latin typeface="HGP創英角ｺﾞｼｯｸUB" panose="020B0900000000000000" pitchFamily="50" charset="-128"/>
                <a:ea typeface="HGP創英角ｺﾞｼｯｸUB" panose="020B0900000000000000" pitchFamily="50" charset="-128"/>
              </a:rPr>
              <a:t>は</a:t>
            </a:r>
            <a:r>
              <a:rPr kumimoji="1" lang="ja-JP" altLang="en-US" sz="4400" dirty="0">
                <a:solidFill>
                  <a:srgbClr val="002060"/>
                </a:solidFill>
                <a:latin typeface="HGP創英角ｺﾞｼｯｸUB" panose="020B0900000000000000" pitchFamily="50" charset="-128"/>
                <a:ea typeface="HGP創英角ｺﾞｼｯｸUB" panose="020B0900000000000000" pitchFamily="50" charset="-128"/>
              </a:rPr>
              <a:t>不正行為</a:t>
            </a:r>
            <a:r>
              <a:rPr kumimoji="1" lang="ja-JP" altLang="en-US" sz="3600" dirty="0">
                <a:solidFill>
                  <a:srgbClr val="002060"/>
                </a:solidFill>
                <a:latin typeface="HGP創英角ｺﾞｼｯｸUB" panose="020B0900000000000000" pitchFamily="50" charset="-128"/>
                <a:ea typeface="HGP創英角ｺﾞｼｯｸUB" panose="020B0900000000000000" pitchFamily="50" charset="-128"/>
              </a:rPr>
              <a:t>とみなします</a:t>
            </a:r>
            <a:endParaRPr kumimoji="1" lang="en-US" altLang="ja-JP" sz="3600" dirty="0">
              <a:solidFill>
                <a:srgbClr val="002060"/>
              </a:solidFill>
              <a:latin typeface="HGP創英角ｺﾞｼｯｸUB" panose="020B0900000000000000" pitchFamily="50" charset="-128"/>
              <a:ea typeface="HGP創英角ｺﾞｼｯｸUB" panose="020B0900000000000000" pitchFamily="50" charset="-128"/>
            </a:endParaRPr>
          </a:p>
        </p:txBody>
      </p:sp>
      <p:sp>
        <p:nvSpPr>
          <p:cNvPr id="10" name="テキスト ボックス 9">
            <a:extLst>
              <a:ext uri="{FF2B5EF4-FFF2-40B4-BE49-F238E27FC236}">
                <a16:creationId xmlns:a16="http://schemas.microsoft.com/office/drawing/2014/main" id="{A122360C-D66D-4BD8-9E8D-C4629D80DF43}"/>
              </a:ext>
            </a:extLst>
          </p:cNvPr>
          <p:cNvSpPr txBox="1"/>
          <p:nvPr/>
        </p:nvSpPr>
        <p:spPr>
          <a:xfrm>
            <a:off x="0" y="1640569"/>
            <a:ext cx="9144000" cy="523220"/>
          </a:xfrm>
          <a:prstGeom prst="rect">
            <a:avLst/>
          </a:prstGeom>
          <a:noFill/>
          <a:ln w="38100">
            <a:noFill/>
          </a:ln>
        </p:spPr>
        <p:txBody>
          <a:bodyPr wrap="square" rtlCol="0">
            <a:spAutoFit/>
          </a:bodyPr>
          <a:lstStyle/>
          <a:p>
            <a:pPr algn="ctr"/>
            <a:r>
              <a:rPr kumimoji="1" lang="ja-JP" altLang="en-US" sz="1400" b="1" dirty="0">
                <a:solidFill>
                  <a:schemeClr val="bg1"/>
                </a:solidFill>
                <a:latin typeface="BIZ UDPゴシック" panose="020B0400000000000000" pitchFamily="50" charset="-128"/>
                <a:ea typeface="BIZ UDPゴシック" panose="020B0400000000000000" pitchFamily="50" charset="-128"/>
              </a:rPr>
              <a:t>試験会場では、すべて監督者の指示に従ってください。監督者の指示に従わない場合、不正行為とみなします。</a:t>
            </a:r>
            <a:endParaRPr kumimoji="1" lang="en-US" altLang="ja-JP" sz="1400" b="1" dirty="0">
              <a:solidFill>
                <a:schemeClr val="bg1"/>
              </a:solidFill>
              <a:latin typeface="BIZ UDPゴシック" panose="020B0400000000000000" pitchFamily="50" charset="-128"/>
              <a:ea typeface="BIZ UDPゴシック" panose="020B0400000000000000" pitchFamily="50" charset="-128"/>
            </a:endParaRPr>
          </a:p>
          <a:p>
            <a:pPr algn="ctr"/>
            <a:r>
              <a:rPr kumimoji="1" lang="ja-JP" altLang="en-US" sz="1400" b="1" dirty="0">
                <a:solidFill>
                  <a:schemeClr val="bg1"/>
                </a:solidFill>
                <a:latin typeface="BIZ UDPゴシック" panose="020B0400000000000000" pitchFamily="50" charset="-128"/>
                <a:ea typeface="BIZ UDPゴシック" panose="020B0400000000000000" pitchFamily="50" charset="-128"/>
              </a:rPr>
              <a:t>また、指示に従わないことによる不利益について、大学は一切の責任を負いません。</a:t>
            </a:r>
            <a:endParaRPr kumimoji="1" lang="ja-JP" altLang="en-US" sz="2000" b="1" dirty="0">
              <a:solidFill>
                <a:schemeClr val="bg1"/>
              </a:solidFill>
              <a:latin typeface="BIZ UDPゴシック" panose="020B0400000000000000" pitchFamily="50" charset="-128"/>
              <a:ea typeface="BIZ UDPゴシック" panose="020B0400000000000000" pitchFamily="50" charset="-128"/>
            </a:endParaRPr>
          </a:p>
        </p:txBody>
      </p:sp>
      <p:grpSp>
        <p:nvGrpSpPr>
          <p:cNvPr id="2" name="グループ化 1">
            <a:extLst>
              <a:ext uri="{FF2B5EF4-FFF2-40B4-BE49-F238E27FC236}">
                <a16:creationId xmlns:a16="http://schemas.microsoft.com/office/drawing/2014/main" id="{C3FB1712-24BB-4C9E-8ADF-CF6285910AD7}"/>
              </a:ext>
            </a:extLst>
          </p:cNvPr>
          <p:cNvGrpSpPr/>
          <p:nvPr/>
        </p:nvGrpSpPr>
        <p:grpSpPr>
          <a:xfrm>
            <a:off x="0" y="463984"/>
            <a:ext cx="9144002" cy="668324"/>
            <a:chOff x="-2" y="602119"/>
            <a:chExt cx="9144002" cy="668324"/>
          </a:xfrm>
        </p:grpSpPr>
        <p:sp>
          <p:nvSpPr>
            <p:cNvPr id="7" name="テキスト ボックス 6">
              <a:extLst>
                <a:ext uri="{FF2B5EF4-FFF2-40B4-BE49-F238E27FC236}">
                  <a16:creationId xmlns:a16="http://schemas.microsoft.com/office/drawing/2014/main" id="{D180ECF7-B496-47B5-82A5-B32199AA9861}"/>
                </a:ext>
              </a:extLst>
            </p:cNvPr>
            <p:cNvSpPr txBox="1">
              <a:spLocks/>
            </p:cNvSpPr>
            <p:nvPr/>
          </p:nvSpPr>
          <p:spPr>
            <a:xfrm>
              <a:off x="-2" y="602119"/>
              <a:ext cx="9144002" cy="668324"/>
            </a:xfrm>
            <a:prstGeom prst="rect">
              <a:avLst/>
            </a:prstGeom>
            <a:solidFill>
              <a:schemeClr val="bg1">
                <a:lumMod val="95000"/>
              </a:schemeClr>
            </a:solidFill>
            <a:ln w="31750">
              <a:noFill/>
            </a:ln>
          </p:spPr>
          <p:txBody>
            <a:bodyPr wrap="square" rtlCol="0" anchor="ctr">
              <a:spAutoFit/>
            </a:bodyPr>
            <a:lstStyle/>
            <a:p>
              <a:pPr algn="ctr"/>
              <a:r>
                <a:rPr lang="ja-JP" altLang="en-US" sz="2000" b="1" dirty="0">
                  <a:solidFill>
                    <a:srgbClr val="002060"/>
                  </a:solidFill>
                  <a:latin typeface="BIZ UDPゴシック" panose="020B0400000000000000" pitchFamily="50" charset="-128"/>
                  <a:ea typeface="BIZ UDPゴシック" panose="020B0400000000000000" pitchFamily="50" charset="-128"/>
                </a:rPr>
                <a:t>学生証</a:t>
              </a:r>
              <a:r>
                <a:rPr lang="ja-JP" altLang="en-US" sz="2000" b="1" dirty="0">
                  <a:solidFill>
                    <a:srgbClr val="002060"/>
                  </a:solidFill>
                  <a:latin typeface="BIZ UDゴシック" panose="020B0400000000000000" pitchFamily="49" charset="-128"/>
                  <a:ea typeface="BIZ UDゴシック" panose="020B0400000000000000" pitchFamily="49" charset="-128"/>
                </a:rPr>
                <a:t>・</a:t>
              </a:r>
              <a:r>
                <a:rPr lang="ja-JP" altLang="en-US" sz="2000" b="1" dirty="0">
                  <a:solidFill>
                    <a:srgbClr val="002060"/>
                  </a:solidFill>
                  <a:latin typeface="BIZ UDPゴシック" panose="020B0400000000000000" pitchFamily="50" charset="-128"/>
                  <a:ea typeface="BIZ UDPゴシック" panose="020B0400000000000000" pitchFamily="50" charset="-128"/>
                </a:rPr>
                <a:t>黒ペン</a:t>
              </a:r>
              <a:r>
                <a:rPr lang="ja-JP" altLang="en-US" sz="1400" b="1" dirty="0">
                  <a:solidFill>
                    <a:srgbClr val="002060"/>
                  </a:solidFill>
                  <a:latin typeface="BIZ UDPゴシック" panose="020B0400000000000000" pitchFamily="50" charset="-128"/>
                  <a:ea typeface="BIZ UDPゴシック" panose="020B0400000000000000" pitchFamily="50" charset="-128"/>
                </a:rPr>
                <a:t>＊</a:t>
              </a:r>
              <a:r>
                <a:rPr lang="ja-JP" altLang="en-US" sz="2000" b="1" dirty="0">
                  <a:solidFill>
                    <a:srgbClr val="002060"/>
                  </a:solidFill>
                  <a:latin typeface="BIZ UDゴシック" panose="020B0400000000000000" pitchFamily="49" charset="-128"/>
                  <a:ea typeface="BIZ UDゴシック" panose="020B0400000000000000" pitchFamily="49" charset="-128"/>
                </a:rPr>
                <a:t>・</a:t>
              </a:r>
              <a:r>
                <a:rPr lang="ja-JP" altLang="en-US" sz="2000" b="1" dirty="0">
                  <a:solidFill>
                    <a:srgbClr val="002060"/>
                  </a:solidFill>
                  <a:latin typeface="BIZ UDPゴシック" panose="020B0400000000000000" pitchFamily="50" charset="-128"/>
                  <a:ea typeface="BIZ UDPゴシック" panose="020B0400000000000000" pitchFamily="50" charset="-128"/>
                </a:rPr>
                <a:t>鉛筆</a:t>
              </a:r>
              <a:r>
                <a:rPr lang="ja-JP" altLang="en-US" sz="2000" b="1" dirty="0">
                  <a:solidFill>
                    <a:srgbClr val="002060"/>
                  </a:solidFill>
                  <a:latin typeface="BIZ UDゴシック" panose="020B0400000000000000" pitchFamily="49" charset="-128"/>
                  <a:ea typeface="BIZ UDゴシック" panose="020B0400000000000000" pitchFamily="49" charset="-128"/>
                </a:rPr>
                <a:t>・</a:t>
              </a:r>
              <a:r>
                <a:rPr lang="ja-JP" altLang="en-US" sz="2000" b="1" dirty="0">
                  <a:solidFill>
                    <a:srgbClr val="002060"/>
                  </a:solidFill>
                  <a:latin typeface="BIZ UDPゴシック" panose="020B0400000000000000" pitchFamily="50" charset="-128"/>
                  <a:ea typeface="BIZ UDPゴシック" panose="020B0400000000000000" pitchFamily="50" charset="-128"/>
                </a:rPr>
                <a:t>シャーペン</a:t>
              </a:r>
              <a:r>
                <a:rPr lang="ja-JP" altLang="en-US" sz="2000" b="1" dirty="0">
                  <a:solidFill>
                    <a:srgbClr val="002060"/>
                  </a:solidFill>
                  <a:latin typeface="BIZ UDゴシック" panose="020B0400000000000000" pitchFamily="49" charset="-128"/>
                  <a:ea typeface="BIZ UDゴシック" panose="020B0400000000000000" pitchFamily="49" charset="-128"/>
                </a:rPr>
                <a:t>・</a:t>
              </a:r>
              <a:r>
                <a:rPr lang="ja-JP" altLang="en-US" sz="2000" b="1" dirty="0">
                  <a:solidFill>
                    <a:srgbClr val="002060"/>
                  </a:solidFill>
                  <a:latin typeface="BIZ UDPゴシック" panose="020B0400000000000000" pitchFamily="50" charset="-128"/>
                  <a:ea typeface="BIZ UDPゴシック" panose="020B0400000000000000" pitchFamily="50" charset="-128"/>
                </a:rPr>
                <a:t>消しゴム</a:t>
              </a:r>
              <a:r>
                <a:rPr lang="ja-JP" altLang="en-US" sz="2000" b="1" dirty="0">
                  <a:solidFill>
                    <a:srgbClr val="002060"/>
                  </a:solidFill>
                  <a:latin typeface="BIZ UDゴシック" panose="020B0400000000000000" pitchFamily="49" charset="-128"/>
                  <a:ea typeface="BIZ UDゴシック" panose="020B0400000000000000" pitchFamily="49" charset="-128"/>
                </a:rPr>
                <a:t>・</a:t>
              </a:r>
              <a:r>
                <a:rPr lang="ja-JP" altLang="en-US" sz="2000" b="1" dirty="0">
                  <a:solidFill>
                    <a:srgbClr val="002060"/>
                  </a:solidFill>
                  <a:latin typeface="BIZ UDPゴシック" panose="020B0400000000000000" pitchFamily="50" charset="-128"/>
                  <a:ea typeface="BIZ UDPゴシック" panose="020B0400000000000000" pitchFamily="50" charset="-128"/>
                </a:rPr>
                <a:t>時計</a:t>
              </a:r>
              <a:r>
                <a:rPr lang="ja-JP" altLang="en-US" sz="2000" b="1" dirty="0">
                  <a:solidFill>
                    <a:srgbClr val="002060"/>
                  </a:solidFill>
                  <a:latin typeface="BIZ UDゴシック" panose="020B0400000000000000" pitchFamily="49" charset="-128"/>
                  <a:ea typeface="BIZ UDゴシック" panose="020B0400000000000000" pitchFamily="49" charset="-128"/>
                </a:rPr>
                <a:t>・</a:t>
              </a:r>
              <a:r>
                <a:rPr lang="ja-JP" altLang="en-US" sz="1600" b="1" dirty="0">
                  <a:solidFill>
                    <a:srgbClr val="002060"/>
                  </a:solidFill>
                  <a:latin typeface="BIZ UDPゴシック" panose="020B0400000000000000" pitchFamily="50" charset="-128"/>
                  <a:ea typeface="BIZ UDPゴシック" panose="020B0400000000000000" pitchFamily="50" charset="-128"/>
                </a:rPr>
                <a:t>その他持込許可物件</a:t>
              </a:r>
              <a:endParaRPr lang="en-US" altLang="ja-JP" sz="2000" b="1" dirty="0">
                <a:solidFill>
                  <a:srgbClr val="002060"/>
                </a:solidFill>
                <a:latin typeface="BIZ UDPゴシック" panose="020B0400000000000000" pitchFamily="50" charset="-128"/>
                <a:ea typeface="BIZ UDPゴシック" panose="020B0400000000000000" pitchFamily="50" charset="-128"/>
              </a:endParaRPr>
            </a:p>
            <a:p>
              <a:pPr algn="ctr">
                <a:lnSpc>
                  <a:spcPct val="150000"/>
                </a:lnSpc>
                <a:spcAft>
                  <a:spcPts val="1800"/>
                </a:spcAft>
              </a:pPr>
              <a:r>
                <a:rPr lang="ja-JP" altLang="en-US" sz="1400" dirty="0">
                  <a:solidFill>
                    <a:srgbClr val="002060"/>
                  </a:solidFill>
                  <a:latin typeface="BIZ UDPゴシック" panose="020B0400000000000000" pitchFamily="50" charset="-128"/>
                  <a:ea typeface="BIZ UDPゴシック" panose="020B0400000000000000" pitchFamily="50" charset="-128"/>
                </a:rPr>
                <a:t>＊試験の際は黒の「ペン」を持参し、氏名記入欄には必ず「ペン」で記入してください。</a:t>
              </a:r>
              <a:endParaRPr lang="en-US" altLang="ja-JP" sz="1400" dirty="0">
                <a:solidFill>
                  <a:srgbClr val="002060"/>
                </a:solidFill>
                <a:latin typeface="BIZ UDPゴシック" panose="020B0400000000000000" pitchFamily="50" charset="-128"/>
                <a:ea typeface="BIZ UDPゴシック" panose="020B0400000000000000" pitchFamily="50" charset="-128"/>
              </a:endParaRPr>
            </a:p>
          </p:txBody>
        </p:sp>
        <p:cxnSp>
          <p:nvCxnSpPr>
            <p:cNvPr id="20" name="直線コネクタ 19">
              <a:extLst>
                <a:ext uri="{FF2B5EF4-FFF2-40B4-BE49-F238E27FC236}">
                  <a16:creationId xmlns:a16="http://schemas.microsoft.com/office/drawing/2014/main" id="{B53706D7-DEE0-4415-BE14-ECEA3644E69B}"/>
                </a:ext>
              </a:extLst>
            </p:cNvPr>
            <p:cNvCxnSpPr>
              <a:cxnSpLocks/>
            </p:cNvCxnSpPr>
            <p:nvPr/>
          </p:nvCxnSpPr>
          <p:spPr>
            <a:xfrm>
              <a:off x="318051" y="967407"/>
              <a:ext cx="8507898" cy="0"/>
            </a:xfrm>
            <a:prstGeom prst="line">
              <a:avLst/>
            </a:prstGeom>
            <a:ln w="19050">
              <a:solidFill>
                <a:srgbClr val="002060"/>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grpSp>
      <p:cxnSp>
        <p:nvCxnSpPr>
          <p:cNvPr id="29" name="直線コネクタ 28">
            <a:extLst>
              <a:ext uri="{FF2B5EF4-FFF2-40B4-BE49-F238E27FC236}">
                <a16:creationId xmlns:a16="http://schemas.microsoft.com/office/drawing/2014/main" id="{0E165237-8AC9-4130-A4AE-51042FCCA584}"/>
              </a:ext>
            </a:extLst>
          </p:cNvPr>
          <p:cNvCxnSpPr>
            <a:cxnSpLocks/>
          </p:cNvCxnSpPr>
          <p:nvPr/>
        </p:nvCxnSpPr>
        <p:spPr>
          <a:xfrm>
            <a:off x="0" y="1562289"/>
            <a:ext cx="9144000" cy="0"/>
          </a:xfrm>
          <a:prstGeom prst="line">
            <a:avLst/>
          </a:prstGeom>
          <a:ln w="85725" cmpd="dbl">
            <a:solidFill>
              <a:schemeClr val="bg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56216932"/>
      </p:ext>
    </p:extLst>
  </p:cSld>
  <p:clrMapOvr>
    <a:masterClrMapping/>
  </p:clrMapOvr>
  <mc:AlternateContent xmlns:mc="http://schemas.openxmlformats.org/markup-compatibility/2006" xmlns:p14="http://schemas.microsoft.com/office/powerpoint/2010/main">
    <mc:Choice Requires="p14">
      <p:transition p14:dur="10" advTm="60000"/>
    </mc:Choice>
    <mc:Fallback xmlns="">
      <p:transition advTm="6000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D53A5421-5C18-41C1-8D33-ACAC734CCDFE}"/>
              </a:ext>
            </a:extLst>
          </p:cNvPr>
          <p:cNvSpPr/>
          <p:nvPr/>
        </p:nvSpPr>
        <p:spPr>
          <a:xfrm>
            <a:off x="53004" y="3286631"/>
            <a:ext cx="8772941" cy="3464795"/>
          </a:xfrm>
          <a:prstGeom prst="rect">
            <a:avLst/>
          </a:prstGeom>
          <a:noFill/>
        </p:spPr>
        <p:txBody>
          <a:bodyPr wrap="square">
            <a:spAutoFit/>
          </a:bodyPr>
          <a:lstStyle/>
          <a:p>
            <a:pPr marL="465750" indent="-285750">
              <a:lnSpc>
                <a:spcPts val="1900"/>
              </a:lnSpc>
              <a:buFont typeface="Wingdings" panose="05000000000000000000" pitchFamily="2" charset="2"/>
              <a:buChar char="l"/>
            </a:pPr>
            <a:r>
              <a:rPr lang="en-US" altLang="ja-JP" sz="1200" b="1" dirty="0">
                <a:solidFill>
                  <a:schemeClr val="bg1"/>
                </a:solidFill>
                <a:latin typeface="BIZ UDPゴシック" panose="020B0400000000000000" pitchFamily="50" charset="-128"/>
                <a:ea typeface="BIZ UDPゴシック" panose="020B0400000000000000" pitchFamily="50" charset="-128"/>
                <a:cs typeface="Arial" panose="020B0604020202020204" pitchFamily="34" charset="0"/>
              </a:rPr>
              <a:t>To have another person take an examination;</a:t>
            </a:r>
          </a:p>
          <a:p>
            <a:pPr marL="465750" indent="-285750">
              <a:lnSpc>
                <a:spcPts val="1900"/>
              </a:lnSpc>
              <a:buFont typeface="Wingdings" panose="05000000000000000000" pitchFamily="2" charset="2"/>
              <a:buChar char="l"/>
            </a:pPr>
            <a:r>
              <a:rPr lang="en-US" altLang="ja-JP" sz="1200" b="1" dirty="0">
                <a:solidFill>
                  <a:schemeClr val="bg1"/>
                </a:solidFill>
                <a:latin typeface="BIZ UDPゴシック" panose="020B0400000000000000" pitchFamily="50" charset="-128"/>
                <a:ea typeface="BIZ UDPゴシック" panose="020B0400000000000000" pitchFamily="50" charset="-128"/>
                <a:cs typeface="Arial" panose="020B0604020202020204" pitchFamily="34" charset="0"/>
              </a:rPr>
              <a:t>To take a cheat sheet into an examination;</a:t>
            </a:r>
          </a:p>
          <a:p>
            <a:pPr marL="465750" indent="-285750">
              <a:lnSpc>
                <a:spcPts val="1900"/>
              </a:lnSpc>
              <a:buFont typeface="Wingdings" panose="05000000000000000000" pitchFamily="2" charset="2"/>
              <a:buChar char="l"/>
            </a:pPr>
            <a:r>
              <a:rPr lang="en-US" altLang="ja-JP" sz="1200" b="1" dirty="0">
                <a:solidFill>
                  <a:schemeClr val="bg1"/>
                </a:solidFill>
                <a:latin typeface="BIZ UDPゴシック" panose="020B0400000000000000" pitchFamily="50" charset="-128"/>
                <a:ea typeface="BIZ UDPゴシック" panose="020B0400000000000000" pitchFamily="50" charset="-128"/>
                <a:cs typeface="Arial" panose="020B0604020202020204" pitchFamily="34" charset="0"/>
              </a:rPr>
              <a:t>To exchange or look at another student’s examination paper;</a:t>
            </a:r>
          </a:p>
          <a:p>
            <a:pPr marL="465750" indent="-285750">
              <a:lnSpc>
                <a:spcPts val="1900"/>
              </a:lnSpc>
              <a:buFont typeface="Wingdings" panose="05000000000000000000" pitchFamily="2" charset="2"/>
              <a:buChar char="l"/>
            </a:pPr>
            <a:r>
              <a:rPr lang="en-US" altLang="ja-JP" sz="1200" b="1" dirty="0">
                <a:solidFill>
                  <a:schemeClr val="bg1"/>
                </a:solidFill>
                <a:latin typeface="BIZ UDPゴシック" panose="020B0400000000000000" pitchFamily="50" charset="-128"/>
                <a:ea typeface="BIZ UDPゴシック" panose="020B0400000000000000" pitchFamily="50" charset="-128"/>
                <a:cs typeface="Arial" panose="020B0604020202020204" pitchFamily="34" charset="0"/>
              </a:rPr>
              <a:t>To write unauthorized information on a desk or other location;</a:t>
            </a:r>
          </a:p>
          <a:p>
            <a:pPr marL="465750" indent="-285750">
              <a:lnSpc>
                <a:spcPts val="1900"/>
              </a:lnSpc>
              <a:buFont typeface="Wingdings" panose="05000000000000000000" pitchFamily="2" charset="2"/>
              <a:buChar char="l"/>
            </a:pPr>
            <a:r>
              <a:rPr lang="en-US" altLang="ja-JP" sz="1200" b="1" dirty="0">
                <a:solidFill>
                  <a:schemeClr val="bg1"/>
                </a:solidFill>
                <a:latin typeface="BIZ UDPゴシック" panose="020B0400000000000000" pitchFamily="50" charset="-128"/>
                <a:ea typeface="BIZ UDPゴシック" panose="020B0400000000000000" pitchFamily="50" charset="-128"/>
                <a:cs typeface="Arial" panose="020B0604020202020204" pitchFamily="34" charset="0"/>
              </a:rPr>
              <a:t>To enter false information on an examination paper or an attendance register;</a:t>
            </a:r>
          </a:p>
          <a:p>
            <a:pPr marL="465750" indent="-285750">
              <a:lnSpc>
                <a:spcPts val="1900"/>
              </a:lnSpc>
              <a:buFont typeface="Wingdings" panose="05000000000000000000" pitchFamily="2" charset="2"/>
              <a:buChar char="l"/>
            </a:pPr>
            <a:r>
              <a:rPr lang="en-US" altLang="ja-JP" sz="1200" b="1" dirty="0">
                <a:solidFill>
                  <a:schemeClr val="bg1"/>
                </a:solidFill>
                <a:latin typeface="BIZ UDPゴシック" panose="020B0400000000000000" pitchFamily="50" charset="-128"/>
                <a:ea typeface="BIZ UDPゴシック" panose="020B0400000000000000" pitchFamily="50" charset="-128"/>
                <a:cs typeface="Arial" panose="020B0604020202020204" pitchFamily="34" charset="0"/>
              </a:rPr>
              <a:t>To take an examination paper from the classroom or destroy it;</a:t>
            </a:r>
          </a:p>
          <a:p>
            <a:pPr marL="465750" indent="-285750">
              <a:lnSpc>
                <a:spcPts val="1900"/>
              </a:lnSpc>
              <a:buFont typeface="Wingdings" panose="05000000000000000000" pitchFamily="2" charset="2"/>
              <a:buChar char="l"/>
            </a:pPr>
            <a:r>
              <a:rPr lang="en-US" altLang="ja-JP" sz="1200" b="1" dirty="0">
                <a:solidFill>
                  <a:schemeClr val="bg1"/>
                </a:solidFill>
                <a:latin typeface="BIZ UDPゴシック" panose="020B0400000000000000" pitchFamily="50" charset="-128"/>
                <a:ea typeface="BIZ UDPゴシック" panose="020B0400000000000000" pitchFamily="50" charset="-128"/>
                <a:cs typeface="Arial" panose="020B0604020202020204" pitchFamily="34" charset="0"/>
              </a:rPr>
              <a:t>To whisper, peep, or look aside during an examination;</a:t>
            </a:r>
          </a:p>
          <a:p>
            <a:pPr marL="465750" indent="-285750">
              <a:lnSpc>
                <a:spcPts val="1900"/>
              </a:lnSpc>
              <a:buFont typeface="Wingdings" panose="05000000000000000000" pitchFamily="2" charset="2"/>
              <a:buChar char="l"/>
            </a:pPr>
            <a:r>
              <a:rPr lang="en-US" altLang="ja-JP" sz="1200" b="1" dirty="0">
                <a:solidFill>
                  <a:schemeClr val="bg1"/>
                </a:solidFill>
                <a:latin typeface="BIZ UDPゴシック" panose="020B0400000000000000" pitchFamily="50" charset="-128"/>
                <a:ea typeface="BIZ UDPゴシック" panose="020B0400000000000000" pitchFamily="50" charset="-128"/>
                <a:cs typeface="Arial" panose="020B0604020202020204" pitchFamily="34" charset="0"/>
              </a:rPr>
              <a:t>To use any unauthorized materials which are not permitted for the examination; </a:t>
            </a:r>
          </a:p>
          <a:p>
            <a:pPr marL="637200" lvl="1">
              <a:lnSpc>
                <a:spcPts val="1900"/>
              </a:lnSpc>
            </a:pPr>
            <a:r>
              <a:rPr lang="en-US" altLang="ja-JP" sz="1050" b="1" dirty="0">
                <a:solidFill>
                  <a:schemeClr val="bg1"/>
                </a:solidFill>
                <a:latin typeface="BIZ UDPゴシック" panose="020B0400000000000000" pitchFamily="50" charset="-128"/>
                <a:ea typeface="BIZ UDPゴシック" panose="020B0400000000000000" pitchFamily="50" charset="-128"/>
                <a:cs typeface="Arial" panose="020B0604020202020204" pitchFamily="34" charset="0"/>
              </a:rPr>
              <a:t>*Even for "open book" exams, electronic communication devices may not be used</a:t>
            </a:r>
          </a:p>
          <a:p>
            <a:pPr marL="465750" indent="-285750">
              <a:lnSpc>
                <a:spcPts val="1900"/>
              </a:lnSpc>
              <a:buFont typeface="Wingdings" panose="05000000000000000000" pitchFamily="2" charset="2"/>
              <a:buChar char="l"/>
            </a:pPr>
            <a:r>
              <a:rPr lang="en-US" altLang="ja-JP" sz="1200" b="1" dirty="0">
                <a:solidFill>
                  <a:schemeClr val="bg1"/>
                </a:solidFill>
                <a:latin typeface="BIZ UDPゴシック" panose="020B0400000000000000" pitchFamily="50" charset="-128"/>
                <a:ea typeface="BIZ UDPゴシック" panose="020B0400000000000000" pitchFamily="50" charset="-128"/>
                <a:cs typeface="Arial" panose="020B0604020202020204" pitchFamily="34" charset="0"/>
              </a:rPr>
              <a:t>To access the exam questions from outside of the designated exam room;</a:t>
            </a:r>
          </a:p>
          <a:p>
            <a:pPr marL="465750" indent="-285750">
              <a:lnSpc>
                <a:spcPts val="1900"/>
              </a:lnSpc>
              <a:buFont typeface="Wingdings" panose="05000000000000000000" pitchFamily="2" charset="2"/>
              <a:buChar char="l"/>
            </a:pPr>
            <a:r>
              <a:rPr lang="en-US" altLang="ja-JP" sz="1200" b="1" dirty="0">
                <a:solidFill>
                  <a:schemeClr val="bg1"/>
                </a:solidFill>
                <a:latin typeface="BIZ UDPゴシック" panose="020B0400000000000000" pitchFamily="50" charset="-128"/>
                <a:ea typeface="BIZ UDPゴシック" panose="020B0400000000000000" pitchFamily="50" charset="-128"/>
                <a:cs typeface="Arial" panose="020B0604020202020204" pitchFamily="34" charset="0"/>
              </a:rPr>
              <a:t>To access websites or files not necessary for taking the exam using a computer, mobile phone, smartphone, smartwatch, or any other network-capable electronic device;</a:t>
            </a:r>
          </a:p>
          <a:p>
            <a:pPr marL="465750" indent="-285750">
              <a:lnSpc>
                <a:spcPts val="1900"/>
              </a:lnSpc>
              <a:buFont typeface="Wingdings" panose="05000000000000000000" pitchFamily="2" charset="2"/>
              <a:buChar char="l"/>
            </a:pPr>
            <a:r>
              <a:rPr lang="en-US" altLang="ja-JP" sz="1200" b="1" dirty="0">
                <a:solidFill>
                  <a:schemeClr val="bg1"/>
                </a:solidFill>
                <a:latin typeface="BIZ UDPゴシック" panose="020B0400000000000000" pitchFamily="50" charset="-128"/>
                <a:ea typeface="BIZ UDPゴシック" panose="020B0400000000000000" pitchFamily="50" charset="-128"/>
                <a:cs typeface="Arial" panose="020B0604020202020204" pitchFamily="34" charset="0"/>
              </a:rPr>
              <a:t>To show an offensive attitude or otherwise engage in unfavorable behavior during an examination, which may prevent the fair implementation of the examination.</a:t>
            </a:r>
          </a:p>
        </p:txBody>
      </p:sp>
      <p:sp>
        <p:nvSpPr>
          <p:cNvPr id="6" name="テキスト ボックス 5">
            <a:extLst>
              <a:ext uri="{FF2B5EF4-FFF2-40B4-BE49-F238E27FC236}">
                <a16:creationId xmlns:a16="http://schemas.microsoft.com/office/drawing/2014/main" id="{A9BF4C1E-FE4C-4DAF-9E60-1BA7F3024597}"/>
              </a:ext>
            </a:extLst>
          </p:cNvPr>
          <p:cNvSpPr txBox="1"/>
          <p:nvPr/>
        </p:nvSpPr>
        <p:spPr>
          <a:xfrm>
            <a:off x="1" y="0"/>
            <a:ext cx="9143999" cy="435504"/>
          </a:xfrm>
          <a:prstGeom prst="rect">
            <a:avLst/>
          </a:prstGeom>
          <a:noFill/>
          <a:ln w="38100">
            <a:noFill/>
          </a:ln>
        </p:spPr>
        <p:txBody>
          <a:bodyPr wrap="square" rtlCol="0" anchor="ctr">
            <a:spAutoFit/>
          </a:bodyPr>
          <a:lstStyle/>
          <a:p>
            <a:pPr>
              <a:lnSpc>
                <a:spcPct val="125000"/>
              </a:lnSpc>
              <a:spcBef>
                <a:spcPct val="0"/>
              </a:spcBef>
            </a:pPr>
            <a:r>
              <a:rPr lang="ja-JP" altLang="en-US" sz="2000" b="1" dirty="0">
                <a:solidFill>
                  <a:schemeClr val="bg1"/>
                </a:solidFill>
                <a:latin typeface="Arial" panose="020B0604020202020204" pitchFamily="34" charset="0"/>
                <a:ea typeface="BIZ UDPゴシック" panose="020B0400000000000000" pitchFamily="50" charset="-128"/>
                <a:cs typeface="Arial" panose="020B0604020202020204" pitchFamily="34" charset="0"/>
              </a:rPr>
              <a:t>■ </a:t>
            </a:r>
            <a:r>
              <a:rPr lang="en-US" altLang="ja-JP" sz="2000" b="1" dirty="0">
                <a:solidFill>
                  <a:schemeClr val="bg1"/>
                </a:solidFill>
                <a:latin typeface="Arial" panose="020B0604020202020204" pitchFamily="34" charset="0"/>
                <a:ea typeface="BIZ UDPゴシック" panose="020B0400000000000000" pitchFamily="50" charset="-128"/>
                <a:cs typeface="Arial" panose="020B0604020202020204" pitchFamily="34" charset="0"/>
              </a:rPr>
              <a:t>What may be placed on the desk during the exam</a:t>
            </a:r>
          </a:p>
        </p:txBody>
      </p:sp>
      <p:sp>
        <p:nvSpPr>
          <p:cNvPr id="8" name="テキスト ボックス 7">
            <a:extLst>
              <a:ext uri="{FF2B5EF4-FFF2-40B4-BE49-F238E27FC236}">
                <a16:creationId xmlns:a16="http://schemas.microsoft.com/office/drawing/2014/main" id="{3A548317-7047-480C-BB97-C976D1F7B31D}"/>
              </a:ext>
            </a:extLst>
          </p:cNvPr>
          <p:cNvSpPr txBox="1"/>
          <p:nvPr/>
        </p:nvSpPr>
        <p:spPr>
          <a:xfrm>
            <a:off x="53004" y="1062290"/>
            <a:ext cx="9037985" cy="400110"/>
          </a:xfrm>
          <a:prstGeom prst="rect">
            <a:avLst/>
          </a:prstGeom>
          <a:noFill/>
          <a:ln w="38100">
            <a:noFill/>
          </a:ln>
        </p:spPr>
        <p:txBody>
          <a:bodyPr wrap="square" rtlCol="0" anchor="ctr">
            <a:spAutoFit/>
          </a:bodyPr>
          <a:lstStyle/>
          <a:p>
            <a:pPr algn="ctr">
              <a:spcBef>
                <a:spcPct val="0"/>
              </a:spcBef>
            </a:pPr>
            <a:r>
              <a:rPr lang="en-US" altLang="ja-JP" sz="2000" b="1" spc="-150" dirty="0">
                <a:solidFill>
                  <a:schemeClr val="bg1"/>
                </a:solidFill>
                <a:latin typeface="Arial" panose="020B0604020202020204" pitchFamily="34" charset="0"/>
                <a:ea typeface="BIZ UDゴシック" panose="020B0400000000000000" pitchFamily="49" charset="-128"/>
                <a:cs typeface="Arial" panose="020B0604020202020204" pitchFamily="34" charset="0"/>
              </a:rPr>
              <a:t>All other items not listed above should be placed in a bag and placed under the chair.</a:t>
            </a:r>
          </a:p>
        </p:txBody>
      </p:sp>
      <p:sp>
        <p:nvSpPr>
          <p:cNvPr id="10" name="テキスト ボックス 9">
            <a:extLst>
              <a:ext uri="{FF2B5EF4-FFF2-40B4-BE49-F238E27FC236}">
                <a16:creationId xmlns:a16="http://schemas.microsoft.com/office/drawing/2014/main" id="{A122360C-D66D-4BD8-9E8D-C4629D80DF43}"/>
              </a:ext>
            </a:extLst>
          </p:cNvPr>
          <p:cNvSpPr txBox="1"/>
          <p:nvPr/>
        </p:nvSpPr>
        <p:spPr>
          <a:xfrm>
            <a:off x="0" y="1614761"/>
            <a:ext cx="9144000" cy="600164"/>
          </a:xfrm>
          <a:prstGeom prst="rect">
            <a:avLst/>
          </a:prstGeom>
          <a:noFill/>
          <a:ln w="38100">
            <a:noFill/>
          </a:ln>
        </p:spPr>
        <p:txBody>
          <a:bodyPr wrap="square" rtlCol="0">
            <a:spAutoFit/>
          </a:bodyPr>
          <a:lstStyle/>
          <a:p>
            <a:pPr algn="ctr"/>
            <a:r>
              <a:rPr kumimoji="1" lang="en-US" altLang="ja-JP" sz="1100" b="1" dirty="0">
                <a:solidFill>
                  <a:schemeClr val="bg1"/>
                </a:solidFill>
                <a:latin typeface="BIZ UDPゴシック" panose="020B0400000000000000" pitchFamily="50" charset="-128"/>
                <a:ea typeface="BIZ UDPゴシック" panose="020B0400000000000000" pitchFamily="50" charset="-128"/>
              </a:rPr>
              <a:t>Please follow the instructions of the supervisor at all times in the examination room. If you fail to follow the proctor’s instructions, this may be considered academic misconduct and treated as a form of cheating. The University will not be responsible for the consequences of failing to follow instructions during the examination.</a:t>
            </a:r>
            <a:endParaRPr kumimoji="1" lang="ja-JP" altLang="en-US" sz="1600" b="1" dirty="0">
              <a:solidFill>
                <a:schemeClr val="bg1"/>
              </a:solidFill>
              <a:latin typeface="BIZ UDPゴシック" panose="020B0400000000000000" pitchFamily="50" charset="-128"/>
              <a:ea typeface="BIZ UDPゴシック" panose="020B0400000000000000" pitchFamily="50" charset="-128"/>
            </a:endParaRPr>
          </a:p>
        </p:txBody>
      </p:sp>
      <p:grpSp>
        <p:nvGrpSpPr>
          <p:cNvPr id="2" name="グループ化 1">
            <a:extLst>
              <a:ext uri="{FF2B5EF4-FFF2-40B4-BE49-F238E27FC236}">
                <a16:creationId xmlns:a16="http://schemas.microsoft.com/office/drawing/2014/main" id="{7CA301B2-DF83-4EAB-9801-1613DB6DACBF}"/>
              </a:ext>
            </a:extLst>
          </p:cNvPr>
          <p:cNvGrpSpPr/>
          <p:nvPr/>
        </p:nvGrpSpPr>
        <p:grpSpPr>
          <a:xfrm>
            <a:off x="-6" y="473808"/>
            <a:ext cx="9144002" cy="599267"/>
            <a:chOff x="-2" y="604952"/>
            <a:chExt cx="9144002" cy="599267"/>
          </a:xfrm>
        </p:grpSpPr>
        <p:sp>
          <p:nvSpPr>
            <p:cNvPr id="7" name="テキスト ボックス 6">
              <a:extLst>
                <a:ext uri="{FF2B5EF4-FFF2-40B4-BE49-F238E27FC236}">
                  <a16:creationId xmlns:a16="http://schemas.microsoft.com/office/drawing/2014/main" id="{D180ECF7-B496-47B5-82A5-B32199AA9861}"/>
                </a:ext>
              </a:extLst>
            </p:cNvPr>
            <p:cNvSpPr txBox="1">
              <a:spLocks/>
            </p:cNvSpPr>
            <p:nvPr/>
          </p:nvSpPr>
          <p:spPr>
            <a:xfrm>
              <a:off x="-2" y="604952"/>
              <a:ext cx="9144002" cy="599267"/>
            </a:xfrm>
            <a:prstGeom prst="rect">
              <a:avLst/>
            </a:prstGeom>
            <a:solidFill>
              <a:schemeClr val="bg1">
                <a:lumMod val="95000"/>
              </a:schemeClr>
            </a:solidFill>
            <a:ln w="31750">
              <a:noFill/>
            </a:ln>
          </p:spPr>
          <p:txBody>
            <a:bodyPr wrap="square" rtlCol="0" anchor="ctr">
              <a:spAutoFit/>
            </a:bodyPr>
            <a:lstStyle/>
            <a:p>
              <a:pPr algn="ctr"/>
              <a:r>
                <a:rPr lang="en-US" altLang="ja-JP" b="1" spc="-150" dirty="0">
                  <a:solidFill>
                    <a:srgbClr val="002060"/>
                  </a:solidFill>
                  <a:latin typeface="BIZ UDPゴシック" panose="020B0400000000000000" pitchFamily="50" charset="-128"/>
                  <a:ea typeface="BIZ UDPゴシック" panose="020B0400000000000000" pitchFamily="50" charset="-128"/>
                </a:rPr>
                <a:t>a student ID card</a:t>
              </a:r>
              <a:r>
                <a:rPr lang="ja-JP" altLang="en-US" b="1" spc="-150" dirty="0">
                  <a:solidFill>
                    <a:srgbClr val="002060"/>
                  </a:solidFill>
                  <a:latin typeface="BIZ UDゴシック" panose="020B0400000000000000" pitchFamily="49" charset="-128"/>
                  <a:ea typeface="BIZ UDゴシック" panose="020B0400000000000000" pitchFamily="49" charset="-128"/>
                </a:rPr>
                <a:t>・</a:t>
              </a:r>
              <a:r>
                <a:rPr lang="en-US" altLang="ja-JP" b="1" spc="-150" dirty="0">
                  <a:solidFill>
                    <a:srgbClr val="002060"/>
                  </a:solidFill>
                  <a:latin typeface="BIZ UDPゴシック" panose="020B0400000000000000" pitchFamily="50" charset="-128"/>
                  <a:ea typeface="BIZ UDPゴシック" panose="020B0400000000000000" pitchFamily="50" charset="-128"/>
                </a:rPr>
                <a:t> pens</a:t>
              </a:r>
              <a:r>
                <a:rPr lang="ja-JP" altLang="en-US" sz="1200" b="1" spc="-150" dirty="0">
                  <a:solidFill>
                    <a:srgbClr val="002060"/>
                  </a:solidFill>
                  <a:latin typeface="BIZ UDPゴシック" panose="020B0400000000000000" pitchFamily="50" charset="-128"/>
                  <a:ea typeface="BIZ UDPゴシック" panose="020B0400000000000000" pitchFamily="50" charset="-128"/>
                </a:rPr>
                <a:t>＊</a:t>
              </a:r>
              <a:r>
                <a:rPr lang="ja-JP" altLang="en-US" b="1" spc="-150" dirty="0">
                  <a:solidFill>
                    <a:srgbClr val="002060"/>
                  </a:solidFill>
                  <a:latin typeface="BIZ UDゴシック" panose="020B0400000000000000" pitchFamily="49" charset="-128"/>
                  <a:ea typeface="BIZ UDゴシック" panose="020B0400000000000000" pitchFamily="49" charset="-128"/>
                </a:rPr>
                <a:t>・</a:t>
              </a:r>
              <a:r>
                <a:rPr lang="en-US" altLang="ja-JP" b="1" spc="-150" dirty="0">
                  <a:solidFill>
                    <a:srgbClr val="002060"/>
                  </a:solidFill>
                  <a:latin typeface="BIZ UDPゴシック" panose="020B0400000000000000" pitchFamily="50" charset="-128"/>
                  <a:ea typeface="BIZ UDPゴシック" panose="020B0400000000000000" pitchFamily="50" charset="-128"/>
                </a:rPr>
                <a:t> pencils</a:t>
              </a:r>
              <a:r>
                <a:rPr lang="ja-JP" altLang="en-US" b="1" spc="-150" dirty="0">
                  <a:solidFill>
                    <a:srgbClr val="002060"/>
                  </a:solidFill>
                  <a:latin typeface="BIZ UDゴシック" panose="020B0400000000000000" pitchFamily="49" charset="-128"/>
                  <a:ea typeface="BIZ UDゴシック" panose="020B0400000000000000" pitchFamily="49" charset="-128"/>
                </a:rPr>
                <a:t>・</a:t>
              </a:r>
              <a:r>
                <a:rPr lang="en-US" altLang="ja-JP" b="1" spc="-150" dirty="0">
                  <a:solidFill>
                    <a:srgbClr val="002060"/>
                  </a:solidFill>
                  <a:latin typeface="BIZ UDPゴシック" panose="020B0400000000000000" pitchFamily="50" charset="-128"/>
                  <a:ea typeface="BIZ UDPゴシック" panose="020B0400000000000000" pitchFamily="50" charset="-128"/>
                </a:rPr>
                <a:t>erasers</a:t>
              </a:r>
              <a:r>
                <a:rPr lang="ja-JP" altLang="en-US" b="1" spc="-150" dirty="0">
                  <a:solidFill>
                    <a:srgbClr val="002060"/>
                  </a:solidFill>
                  <a:latin typeface="BIZ UDゴシック" panose="020B0400000000000000" pitchFamily="49" charset="-128"/>
                  <a:ea typeface="BIZ UDゴシック" panose="020B0400000000000000" pitchFamily="49" charset="-128"/>
                </a:rPr>
                <a:t>・</a:t>
              </a:r>
              <a:r>
                <a:rPr lang="en-US" altLang="ja-JP" b="1" spc="-150" dirty="0">
                  <a:solidFill>
                    <a:srgbClr val="002060"/>
                  </a:solidFill>
                  <a:latin typeface="BIZ UDPゴシック" panose="020B0400000000000000" pitchFamily="50" charset="-128"/>
                  <a:ea typeface="BIZ UDPゴシック" panose="020B0400000000000000" pitchFamily="50" charset="-128"/>
                </a:rPr>
                <a:t>a watch </a:t>
              </a:r>
              <a:r>
                <a:rPr lang="ja-JP" altLang="en-US" b="1" spc="-150" dirty="0">
                  <a:solidFill>
                    <a:srgbClr val="002060"/>
                  </a:solidFill>
                  <a:latin typeface="BIZ UDゴシック" panose="020B0400000000000000" pitchFamily="49" charset="-128"/>
                  <a:ea typeface="BIZ UDゴシック" panose="020B0400000000000000" pitchFamily="49" charset="-128"/>
                </a:rPr>
                <a:t>・</a:t>
              </a:r>
              <a:r>
                <a:rPr lang="en-US" altLang="ja-JP" sz="1400" b="1" spc="-150" dirty="0">
                  <a:solidFill>
                    <a:srgbClr val="002060"/>
                  </a:solidFill>
                  <a:latin typeface="BIZ UDPゴシック" panose="020B0400000000000000" pitchFamily="50" charset="-128"/>
                  <a:ea typeface="BIZ UDPゴシック" panose="020B0400000000000000" pitchFamily="50" charset="-128"/>
                </a:rPr>
                <a:t> Other permitted items</a:t>
              </a:r>
              <a:endParaRPr lang="en-US" altLang="ja-JP" b="1" spc="-150" dirty="0">
                <a:solidFill>
                  <a:srgbClr val="002060"/>
                </a:solidFill>
                <a:latin typeface="BIZ UDPゴシック" panose="020B0400000000000000" pitchFamily="50" charset="-128"/>
                <a:ea typeface="BIZ UDPゴシック" panose="020B0400000000000000" pitchFamily="50" charset="-128"/>
              </a:endParaRPr>
            </a:p>
            <a:p>
              <a:pPr algn="ctr">
                <a:lnSpc>
                  <a:spcPct val="150000"/>
                </a:lnSpc>
                <a:spcAft>
                  <a:spcPts val="1800"/>
                </a:spcAft>
              </a:pPr>
              <a:r>
                <a:rPr lang="ja-JP" altLang="en-US" sz="1200" dirty="0">
                  <a:solidFill>
                    <a:srgbClr val="002060"/>
                  </a:solidFill>
                  <a:latin typeface="BIZ UDPゴシック" panose="020B0400000000000000" pitchFamily="50" charset="-128"/>
                  <a:ea typeface="BIZ UDPゴシック" panose="020B0400000000000000" pitchFamily="50" charset="-128"/>
                </a:rPr>
                <a:t>＊</a:t>
              </a:r>
              <a:r>
                <a:rPr lang="en-US" altLang="ja-JP" sz="1200" dirty="0">
                  <a:solidFill>
                    <a:srgbClr val="002060"/>
                  </a:solidFill>
                  <a:latin typeface="BIZ UDPゴシック" panose="020B0400000000000000" pitchFamily="50" charset="-128"/>
                  <a:ea typeface="BIZ UDPゴシック" panose="020B0400000000000000" pitchFamily="50" charset="-128"/>
                </a:rPr>
                <a:t> You must bring a pen to the test and write your name in ink. </a:t>
              </a:r>
            </a:p>
          </p:txBody>
        </p:sp>
        <p:cxnSp>
          <p:nvCxnSpPr>
            <p:cNvPr id="20" name="直線コネクタ 19">
              <a:extLst>
                <a:ext uri="{FF2B5EF4-FFF2-40B4-BE49-F238E27FC236}">
                  <a16:creationId xmlns:a16="http://schemas.microsoft.com/office/drawing/2014/main" id="{B53706D7-DEE0-4415-BE14-ECEA3644E69B}"/>
                </a:ext>
              </a:extLst>
            </p:cNvPr>
            <p:cNvCxnSpPr>
              <a:cxnSpLocks/>
            </p:cNvCxnSpPr>
            <p:nvPr/>
          </p:nvCxnSpPr>
          <p:spPr>
            <a:xfrm>
              <a:off x="318051" y="935712"/>
              <a:ext cx="8507898" cy="0"/>
            </a:xfrm>
            <a:prstGeom prst="line">
              <a:avLst/>
            </a:prstGeom>
            <a:ln w="19050">
              <a:solidFill>
                <a:srgbClr val="002060"/>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grpSp>
      <p:cxnSp>
        <p:nvCxnSpPr>
          <p:cNvPr id="29" name="直線コネクタ 28">
            <a:extLst>
              <a:ext uri="{FF2B5EF4-FFF2-40B4-BE49-F238E27FC236}">
                <a16:creationId xmlns:a16="http://schemas.microsoft.com/office/drawing/2014/main" id="{0E165237-8AC9-4130-A4AE-51042FCCA584}"/>
              </a:ext>
            </a:extLst>
          </p:cNvPr>
          <p:cNvCxnSpPr>
            <a:cxnSpLocks/>
          </p:cNvCxnSpPr>
          <p:nvPr/>
        </p:nvCxnSpPr>
        <p:spPr>
          <a:xfrm>
            <a:off x="0" y="1541834"/>
            <a:ext cx="9144000" cy="0"/>
          </a:xfrm>
          <a:prstGeom prst="line">
            <a:avLst/>
          </a:prstGeom>
          <a:ln w="85725" cmpd="dbl">
            <a:solidFill>
              <a:schemeClr val="bg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nvGrpSpPr>
          <p:cNvPr id="16" name="グループ化 15">
            <a:extLst>
              <a:ext uri="{FF2B5EF4-FFF2-40B4-BE49-F238E27FC236}">
                <a16:creationId xmlns:a16="http://schemas.microsoft.com/office/drawing/2014/main" id="{81EAF2B7-9373-114B-FF67-F1B0E34128A4}"/>
              </a:ext>
            </a:extLst>
          </p:cNvPr>
          <p:cNvGrpSpPr/>
          <p:nvPr/>
        </p:nvGrpSpPr>
        <p:grpSpPr>
          <a:xfrm>
            <a:off x="0" y="2282647"/>
            <a:ext cx="9144000" cy="938182"/>
            <a:chOff x="0" y="2282647"/>
            <a:chExt cx="9144000" cy="938182"/>
          </a:xfrm>
        </p:grpSpPr>
        <p:sp>
          <p:nvSpPr>
            <p:cNvPr id="15" name="テキスト ボックス 14">
              <a:extLst>
                <a:ext uri="{FF2B5EF4-FFF2-40B4-BE49-F238E27FC236}">
                  <a16:creationId xmlns:a16="http://schemas.microsoft.com/office/drawing/2014/main" id="{C3A8D126-9BDD-406C-90D7-CC0F0CF69A83}"/>
                </a:ext>
              </a:extLst>
            </p:cNvPr>
            <p:cNvSpPr txBox="1"/>
            <p:nvPr/>
          </p:nvSpPr>
          <p:spPr>
            <a:xfrm>
              <a:off x="0" y="2282647"/>
              <a:ext cx="9144000" cy="938182"/>
            </a:xfrm>
            <a:prstGeom prst="rect">
              <a:avLst/>
            </a:prstGeom>
            <a:solidFill>
              <a:schemeClr val="bg1"/>
            </a:solidFill>
            <a:ln w="28575">
              <a:noFill/>
            </a:ln>
          </p:spPr>
          <p:txBody>
            <a:bodyPr wrap="square" rtlCol="0">
              <a:prstTxWarp prst="textPlain">
                <a:avLst/>
              </a:prstTxWarp>
              <a:spAutoFit/>
            </a:bodyPr>
            <a:lstStyle/>
            <a:p>
              <a:pPr algn="ctr"/>
              <a:endParaRPr kumimoji="1" lang="ja-JP" altLang="en-US" sz="1400" dirty="0">
                <a:solidFill>
                  <a:srgbClr val="002060"/>
                </a:solidFill>
                <a:latin typeface="Arial Black" panose="020B0A04020102020204" pitchFamily="34" charset="0"/>
                <a:ea typeface="BIZ UDPゴシック" panose="020B0400000000000000" pitchFamily="50" charset="-128"/>
              </a:endParaRPr>
            </a:p>
          </p:txBody>
        </p:sp>
        <p:sp>
          <p:nvSpPr>
            <p:cNvPr id="4" name="テキスト ボックス 3">
              <a:extLst>
                <a:ext uri="{FF2B5EF4-FFF2-40B4-BE49-F238E27FC236}">
                  <a16:creationId xmlns:a16="http://schemas.microsoft.com/office/drawing/2014/main" id="{168A0B11-9483-4328-92AD-40345C9055D4}"/>
                </a:ext>
              </a:extLst>
            </p:cNvPr>
            <p:cNvSpPr txBox="1"/>
            <p:nvPr/>
          </p:nvSpPr>
          <p:spPr>
            <a:xfrm>
              <a:off x="477102" y="2684697"/>
              <a:ext cx="8189796" cy="459492"/>
            </a:xfrm>
            <a:prstGeom prst="rect">
              <a:avLst/>
            </a:prstGeom>
            <a:solidFill>
              <a:schemeClr val="bg1"/>
            </a:solidFill>
            <a:ln w="28575">
              <a:noFill/>
            </a:ln>
          </p:spPr>
          <p:txBody>
            <a:bodyPr wrap="square" rtlCol="0">
              <a:prstTxWarp prst="textPlain">
                <a:avLst/>
              </a:prstTxWarp>
              <a:spAutoFit/>
            </a:bodyPr>
            <a:lstStyle/>
            <a:p>
              <a:pPr algn="ctr"/>
              <a:r>
                <a:rPr kumimoji="1" lang="en-US" altLang="ja-JP" sz="1400" dirty="0">
                  <a:solidFill>
                    <a:srgbClr val="002060"/>
                  </a:solidFill>
                  <a:latin typeface="Franklin Gothic Heavy" panose="020B0903020102020204" pitchFamily="34" charset="0"/>
                  <a:ea typeface="BIZ UDPゴシック" panose="020B0400000000000000" pitchFamily="50" charset="-128"/>
                  <a:cs typeface="Arial" panose="020B0604020202020204" pitchFamily="34" charset="0"/>
                </a:rPr>
                <a:t>The following acts are regarded as cheating.</a:t>
              </a:r>
              <a:endParaRPr kumimoji="1" lang="ja-JP" altLang="en-US" sz="1400" dirty="0">
                <a:solidFill>
                  <a:srgbClr val="002060"/>
                </a:solidFill>
                <a:latin typeface="Franklin Gothic Heavy" panose="020B0903020102020204" pitchFamily="34" charset="0"/>
                <a:ea typeface="BIZ UDPゴシック" panose="020B0400000000000000" pitchFamily="50" charset="-128"/>
                <a:cs typeface="Arial" panose="020B0604020202020204" pitchFamily="34" charset="0"/>
              </a:endParaRPr>
            </a:p>
          </p:txBody>
        </p:sp>
        <p:sp>
          <p:nvSpPr>
            <p:cNvPr id="3" name="テキスト ボックス 2">
              <a:extLst>
                <a:ext uri="{FF2B5EF4-FFF2-40B4-BE49-F238E27FC236}">
                  <a16:creationId xmlns:a16="http://schemas.microsoft.com/office/drawing/2014/main" id="{DD4727E9-4DA3-A8F8-FE7D-58B59E4903B2}"/>
                </a:ext>
              </a:extLst>
            </p:cNvPr>
            <p:cNvSpPr txBox="1"/>
            <p:nvPr/>
          </p:nvSpPr>
          <p:spPr>
            <a:xfrm>
              <a:off x="1345321" y="2413101"/>
              <a:ext cx="6453359" cy="205794"/>
            </a:xfrm>
            <a:prstGeom prst="rect">
              <a:avLst/>
            </a:prstGeom>
            <a:solidFill>
              <a:schemeClr val="bg1"/>
            </a:solidFill>
            <a:ln w="28575">
              <a:noFill/>
            </a:ln>
          </p:spPr>
          <p:txBody>
            <a:bodyPr wrap="square" rtlCol="0">
              <a:prstTxWarp prst="textPlain">
                <a:avLst/>
              </a:prstTxWarp>
              <a:spAutoFit/>
            </a:bodyPr>
            <a:lstStyle/>
            <a:p>
              <a:pPr algn="dist"/>
              <a:r>
                <a:rPr kumimoji="1" lang="en-US" altLang="ja-JP" sz="1600" dirty="0">
                  <a:solidFill>
                    <a:srgbClr val="002060"/>
                  </a:solidFill>
                  <a:latin typeface="Franklin Gothic Heavy" panose="020B0903020102020204" pitchFamily="34" charset="0"/>
                  <a:ea typeface="BIZ UDPゴシック" panose="020B0400000000000000" pitchFamily="50" charset="-128"/>
                  <a:cs typeface="Arial" panose="020B0604020202020204" pitchFamily="34" charset="0"/>
                </a:rPr>
                <a:t>From the Start of the Examination Until You Leave the Classroom</a:t>
              </a:r>
            </a:p>
          </p:txBody>
        </p:sp>
      </p:grpSp>
    </p:spTree>
    <p:extLst>
      <p:ext uri="{BB962C8B-B14F-4D97-AF65-F5344CB8AC3E}">
        <p14:creationId xmlns:p14="http://schemas.microsoft.com/office/powerpoint/2010/main" val="4056893551"/>
      </p:ext>
    </p:extLst>
  </p:cSld>
  <p:clrMapOvr>
    <a:masterClrMapping/>
  </p:clrMapOvr>
  <mc:AlternateContent xmlns:mc="http://schemas.openxmlformats.org/markup-compatibility/2006" xmlns:p14="http://schemas.microsoft.com/office/powerpoint/2010/main">
    <mc:Choice Requires="p14">
      <p:transition p14:dur="10" advTm="60000"/>
    </mc:Choice>
    <mc:Fallback xmlns="">
      <p:transition advTm="60000"/>
    </mc:Fallback>
  </mc:AlternateContent>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e296e639-91e9-4bb7-a1e8-7ae7de7d97ca}" enabled="1" method="Privileged" siteId="{a449438d-3606-490b-844f-c4e15e535fca}" contentBits="0" removed="0"/>
</clbl:labelList>
</file>

<file path=docProps/app.xml><?xml version="1.0" encoding="utf-8"?>
<Properties xmlns="http://schemas.openxmlformats.org/officeDocument/2006/extended-properties" xmlns:vt="http://schemas.openxmlformats.org/officeDocument/2006/docPropsVTypes">
  <Words>664</Words>
  <TotalTime>0</TotalTime>
  <Application>Microsoft Office PowerPoint</Application>
  <Template>Office Theme</Template>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nakano07@apujm.apu.ac.jp</dc:creator>
  <dcterms:modified xsi:type="dcterms:W3CDTF">2026-04-28T06:25:08Z</dcterms:modified>
  <dc:title>PowerPoint プレゼンテーション</dc:title>
  <cp:lastModifiedBy>NAKANO Chinatsu(nakano07)</cp:lastModifiedBy>
  <dcterms:created xsi:type="dcterms:W3CDTF">2022-05-11T07:20:36Z</dcterms:created>
  <cp:revision>80</cp:revision>
</cp:coreProperties>
</file>